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62" r:id="rId4"/>
    <p:sldId id="263" r:id="rId5"/>
    <p:sldId id="264" r:id="rId6"/>
    <p:sldId id="266" r:id="rId7"/>
    <p:sldId id="265" r:id="rId8"/>
    <p:sldId id="267" r:id="rId9"/>
    <p:sldId id="268" r:id="rId10"/>
    <p:sldId id="270" r:id="rId11"/>
    <p:sldId id="269" r:id="rId12"/>
    <p:sldId id="271" r:id="rId13"/>
    <p:sldId id="272" r:id="rId14"/>
    <p:sldId id="273" r:id="rId15"/>
    <p:sldId id="274"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9"/>
    <p:restoredTop sz="96196"/>
  </p:normalViewPr>
  <p:slideViewPr>
    <p:cSldViewPr snapToGrid="0">
      <p:cViewPr>
        <p:scale>
          <a:sx n="145" d="100"/>
          <a:sy n="145" d="100"/>
        </p:scale>
        <p:origin x="152" y="2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3B491-AE1D-F749-B26D-9A16804EB212}" type="datetimeFigureOut">
              <a:rPr lang="fr-FR" smtClean="0"/>
              <a:t>02/09/2022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599D8-D1D6-994C-8FD5-FFD2B4981737}" type="slidenum">
              <a:rPr lang="fr-FR" smtClean="0"/>
              <a:t>‹N°›</a:t>
            </a:fld>
            <a:endParaRPr lang="fr-FR"/>
          </a:p>
        </p:txBody>
      </p:sp>
    </p:spTree>
    <p:extLst>
      <p:ext uri="{BB962C8B-B14F-4D97-AF65-F5344CB8AC3E}">
        <p14:creationId xmlns:p14="http://schemas.microsoft.com/office/powerpoint/2010/main" val="3117483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BC599D8-D1D6-994C-8FD5-FFD2B4981737}" type="slidenum">
              <a:rPr lang="fr-FR" smtClean="0"/>
              <a:t>3</a:t>
            </a:fld>
            <a:endParaRPr lang="fr-FR"/>
          </a:p>
        </p:txBody>
      </p:sp>
    </p:spTree>
    <p:extLst>
      <p:ext uri="{BB962C8B-B14F-4D97-AF65-F5344CB8AC3E}">
        <p14:creationId xmlns:p14="http://schemas.microsoft.com/office/powerpoint/2010/main" val="306058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BC599D8-D1D6-994C-8FD5-FFD2B4981737}" type="slidenum">
              <a:rPr lang="fr-FR" smtClean="0"/>
              <a:t>10</a:t>
            </a:fld>
            <a:endParaRPr lang="fr-FR"/>
          </a:p>
        </p:txBody>
      </p:sp>
    </p:spTree>
    <p:extLst>
      <p:ext uri="{BB962C8B-B14F-4D97-AF65-F5344CB8AC3E}">
        <p14:creationId xmlns:p14="http://schemas.microsoft.com/office/powerpoint/2010/main" val="631733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BC599D8-D1D6-994C-8FD5-FFD2B4981737}" type="slidenum">
              <a:rPr lang="fr-FR" smtClean="0"/>
              <a:t>11</a:t>
            </a:fld>
            <a:endParaRPr lang="fr-FR"/>
          </a:p>
        </p:txBody>
      </p:sp>
    </p:spTree>
    <p:extLst>
      <p:ext uri="{BB962C8B-B14F-4D97-AF65-F5344CB8AC3E}">
        <p14:creationId xmlns:p14="http://schemas.microsoft.com/office/powerpoint/2010/main" val="3408040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BC599D8-D1D6-994C-8FD5-FFD2B4981737}" type="slidenum">
              <a:rPr lang="fr-FR" smtClean="0"/>
              <a:t>12</a:t>
            </a:fld>
            <a:endParaRPr lang="fr-FR"/>
          </a:p>
        </p:txBody>
      </p:sp>
    </p:spTree>
    <p:extLst>
      <p:ext uri="{BB962C8B-B14F-4D97-AF65-F5344CB8AC3E}">
        <p14:creationId xmlns:p14="http://schemas.microsoft.com/office/powerpoint/2010/main" val="3103029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BC599D8-D1D6-994C-8FD5-FFD2B4981737}" type="slidenum">
              <a:rPr lang="fr-FR" smtClean="0"/>
              <a:t>13</a:t>
            </a:fld>
            <a:endParaRPr lang="fr-FR"/>
          </a:p>
        </p:txBody>
      </p:sp>
    </p:spTree>
    <p:extLst>
      <p:ext uri="{BB962C8B-B14F-4D97-AF65-F5344CB8AC3E}">
        <p14:creationId xmlns:p14="http://schemas.microsoft.com/office/powerpoint/2010/main" val="209956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BC599D8-D1D6-994C-8FD5-FFD2B4981737}" type="slidenum">
              <a:rPr lang="fr-FR" smtClean="0"/>
              <a:t>14</a:t>
            </a:fld>
            <a:endParaRPr lang="fr-FR"/>
          </a:p>
        </p:txBody>
      </p:sp>
    </p:spTree>
    <p:extLst>
      <p:ext uri="{BB962C8B-B14F-4D97-AF65-F5344CB8AC3E}">
        <p14:creationId xmlns:p14="http://schemas.microsoft.com/office/powerpoint/2010/main" val="1748498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BC599D8-D1D6-994C-8FD5-FFD2B4981737}" type="slidenum">
              <a:rPr lang="fr-FR" smtClean="0"/>
              <a:t>15</a:t>
            </a:fld>
            <a:endParaRPr lang="fr-FR"/>
          </a:p>
        </p:txBody>
      </p:sp>
    </p:spTree>
    <p:extLst>
      <p:ext uri="{BB962C8B-B14F-4D97-AF65-F5344CB8AC3E}">
        <p14:creationId xmlns:p14="http://schemas.microsoft.com/office/powerpoint/2010/main" val="144973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D0A27-E049-B791-1033-D9A98739FEF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4FBF92F-7212-470E-23AD-87A3E5CE66E2}"/>
              </a:ext>
            </a:extLst>
          </p:cNvPr>
          <p:cNvSpPr>
            <a:spLocks noGrp="1"/>
          </p:cNvSpPr>
          <p:nvPr>
            <p:ph type="subTitle" idx="1"/>
          </p:nvPr>
        </p:nvSpPr>
        <p:spPr>
          <a:xfrm>
            <a:off x="1524000" y="3602038"/>
            <a:ext cx="9144000" cy="1655762"/>
          </a:xfrm>
        </p:spPr>
        <p:txBody>
          <a:bodyPr/>
          <a:lstStyle>
            <a:lvl1pPr marL="0" indent="0" algn="ctr">
              <a:buNone/>
              <a:defRPr sz="2400"/>
            </a:lvl1pPr>
            <a:lvl2pPr marL="457176" indent="0" algn="ctr">
              <a:buNone/>
              <a:defRPr sz="2000"/>
            </a:lvl2pPr>
            <a:lvl3pPr marL="914352" indent="0" algn="ctr">
              <a:buNone/>
              <a:defRPr sz="1800"/>
            </a:lvl3pPr>
            <a:lvl4pPr marL="1371528" indent="0" algn="ctr">
              <a:buNone/>
              <a:defRPr sz="1600"/>
            </a:lvl4pPr>
            <a:lvl5pPr marL="1828703" indent="0" algn="ctr">
              <a:buNone/>
              <a:defRPr sz="1600"/>
            </a:lvl5pPr>
            <a:lvl6pPr marL="2285879" indent="0" algn="ctr">
              <a:buNone/>
              <a:defRPr sz="1600"/>
            </a:lvl6pPr>
            <a:lvl7pPr marL="2743055" indent="0" algn="ctr">
              <a:buNone/>
              <a:defRPr sz="1600"/>
            </a:lvl7pPr>
            <a:lvl8pPr marL="3200231" indent="0" algn="ctr">
              <a:buNone/>
              <a:defRPr sz="1600"/>
            </a:lvl8pPr>
            <a:lvl9pPr marL="3657407"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2D5135B-B02B-0D3C-634E-EE61021A0A06}"/>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73C7F615-A65E-04C3-E694-CDF635F974C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AFCCA21-A5F5-09CF-E161-AE9E7376F694}"/>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2126049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175479-319E-4B4E-29AD-F681AA01603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9A3241D-6108-EB04-8C2D-F9D1583710D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302290E-AA92-04A2-D93E-3BE3201BC10B}"/>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B23B7DDB-B20D-823E-6C06-5B656D7D064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00EF77D-CF3F-CF96-7C49-682A97935529}"/>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1991532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19D7292-9408-7220-D80C-1BD1E9308E93}"/>
              </a:ext>
            </a:extLst>
          </p:cNvPr>
          <p:cNvSpPr>
            <a:spLocks noGrp="1"/>
          </p:cNvSpPr>
          <p:nvPr>
            <p:ph type="title" orient="vert"/>
          </p:nvPr>
        </p:nvSpPr>
        <p:spPr>
          <a:xfrm>
            <a:off x="8724899"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D38454C-4813-2323-E6B3-0107931ACDB4}"/>
              </a:ext>
            </a:extLst>
          </p:cNvPr>
          <p:cNvSpPr>
            <a:spLocks noGrp="1"/>
          </p:cNvSpPr>
          <p:nvPr>
            <p:ph type="body" orient="vert" idx="1"/>
          </p:nvPr>
        </p:nvSpPr>
        <p:spPr>
          <a:xfrm>
            <a:off x="838199"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ADA949B-685C-67C8-AE31-F45F58D0612A}"/>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A26B9A85-6054-B8AA-B778-DFB4DC2755B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BE03D9-F3F6-BA49-441F-070C5A3BC628}"/>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219134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35E117-F187-1F9D-CB76-1AF1F855997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CD753F-D630-94AB-6D88-59643445C7E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6954B9-CC6B-E743-5A18-F023545C2103}"/>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F6B550F5-F730-23B6-F89B-F641233C081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8DAC806-74FF-3C9F-B8C4-18B717273B00}"/>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13023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21668-1FE9-0722-122A-0622EC4F80DC}"/>
              </a:ext>
            </a:extLst>
          </p:cNvPr>
          <p:cNvSpPr>
            <a:spLocks noGrp="1"/>
          </p:cNvSpPr>
          <p:nvPr>
            <p:ph type="title"/>
          </p:nvPr>
        </p:nvSpPr>
        <p:spPr>
          <a:xfrm>
            <a:off x="831852" y="1709739"/>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A395B30-1332-F17A-715C-F5043D119719}"/>
              </a:ext>
            </a:extLst>
          </p:cNvPr>
          <p:cNvSpPr>
            <a:spLocks noGrp="1"/>
          </p:cNvSpPr>
          <p:nvPr>
            <p:ph type="body" idx="1"/>
          </p:nvPr>
        </p:nvSpPr>
        <p:spPr>
          <a:xfrm>
            <a:off x="831852" y="4589463"/>
            <a:ext cx="10515600" cy="1500187"/>
          </a:xfrm>
        </p:spPr>
        <p:txBody>
          <a:bodyPr/>
          <a:lstStyle>
            <a:lvl1pPr marL="0" indent="0">
              <a:buNone/>
              <a:defRPr sz="2400">
                <a:solidFill>
                  <a:schemeClr val="tx1">
                    <a:tint val="75000"/>
                  </a:schemeClr>
                </a:solidFill>
              </a:defRPr>
            </a:lvl1pPr>
            <a:lvl2pPr marL="457176" indent="0">
              <a:buNone/>
              <a:defRPr sz="2000">
                <a:solidFill>
                  <a:schemeClr val="tx1">
                    <a:tint val="75000"/>
                  </a:schemeClr>
                </a:solidFill>
              </a:defRPr>
            </a:lvl2pPr>
            <a:lvl3pPr marL="914352" indent="0">
              <a:buNone/>
              <a:defRPr sz="1800">
                <a:solidFill>
                  <a:schemeClr val="tx1">
                    <a:tint val="75000"/>
                  </a:schemeClr>
                </a:solidFill>
              </a:defRPr>
            </a:lvl3pPr>
            <a:lvl4pPr marL="1371528" indent="0">
              <a:buNone/>
              <a:defRPr sz="1600">
                <a:solidFill>
                  <a:schemeClr val="tx1">
                    <a:tint val="75000"/>
                  </a:schemeClr>
                </a:solidFill>
              </a:defRPr>
            </a:lvl4pPr>
            <a:lvl5pPr marL="1828703" indent="0">
              <a:buNone/>
              <a:defRPr sz="1600">
                <a:solidFill>
                  <a:schemeClr val="tx1">
                    <a:tint val="75000"/>
                  </a:schemeClr>
                </a:solidFill>
              </a:defRPr>
            </a:lvl5pPr>
            <a:lvl6pPr marL="2285879" indent="0">
              <a:buNone/>
              <a:defRPr sz="1600">
                <a:solidFill>
                  <a:schemeClr val="tx1">
                    <a:tint val="75000"/>
                  </a:schemeClr>
                </a:solidFill>
              </a:defRPr>
            </a:lvl6pPr>
            <a:lvl7pPr marL="2743055" indent="0">
              <a:buNone/>
              <a:defRPr sz="1600">
                <a:solidFill>
                  <a:schemeClr val="tx1">
                    <a:tint val="75000"/>
                  </a:schemeClr>
                </a:solidFill>
              </a:defRPr>
            </a:lvl7pPr>
            <a:lvl8pPr marL="3200231" indent="0">
              <a:buNone/>
              <a:defRPr sz="1600">
                <a:solidFill>
                  <a:schemeClr val="tx1">
                    <a:tint val="75000"/>
                  </a:schemeClr>
                </a:solidFill>
              </a:defRPr>
            </a:lvl8pPr>
            <a:lvl9pPr marL="3657407"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32A4792-A76B-E98D-1699-0A3792ABEDA0}"/>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872CB424-F416-C82F-F535-648B43F1FAB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20A8A9D-6A0D-F946-862F-45C2373CAD4B}"/>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322051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08D47-46B9-A902-70FD-F463B3165A3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39AF7E0-0846-1F10-0E0A-2C724A9751A9}"/>
              </a:ext>
            </a:extLst>
          </p:cNvPr>
          <p:cNvSpPr>
            <a:spLocks noGrp="1"/>
          </p:cNvSpPr>
          <p:nvPr>
            <p:ph sz="half" idx="1"/>
          </p:nvPr>
        </p:nvSpPr>
        <p:spPr>
          <a:xfrm>
            <a:off x="838201"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0A65F94-D104-D367-B628-49D0778B8CE7}"/>
              </a:ext>
            </a:extLst>
          </p:cNvPr>
          <p:cNvSpPr>
            <a:spLocks noGrp="1"/>
          </p:cNvSpPr>
          <p:nvPr>
            <p:ph sz="half" idx="2"/>
          </p:nvPr>
        </p:nvSpPr>
        <p:spPr>
          <a:xfrm>
            <a:off x="6172201"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94F01DA-F89C-BD80-A46D-C4BFE931C367}"/>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6" name="Espace réservé du pied de page 5">
            <a:extLst>
              <a:ext uri="{FF2B5EF4-FFF2-40B4-BE49-F238E27FC236}">
                <a16:creationId xmlns:a16="http://schemas.microsoft.com/office/drawing/2014/main" id="{DF58908F-65DC-7FE3-631F-9111169F3E3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431D76-A71C-5057-C34D-68ECD3C0BA46}"/>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4130906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2F342F-4FE2-097F-8FEE-E0FE457F69B9}"/>
              </a:ext>
            </a:extLst>
          </p:cNvPr>
          <p:cNvSpPr>
            <a:spLocks noGrp="1"/>
          </p:cNvSpPr>
          <p:nvPr>
            <p:ph type="title"/>
          </p:nvPr>
        </p:nvSpPr>
        <p:spPr>
          <a:xfrm>
            <a:off x="839789" y="365126"/>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569BF9E-B75F-E93D-12BE-1EF17E2F8979}"/>
              </a:ext>
            </a:extLst>
          </p:cNvPr>
          <p:cNvSpPr>
            <a:spLocks noGrp="1"/>
          </p:cNvSpPr>
          <p:nvPr>
            <p:ph type="body" idx="1"/>
          </p:nvPr>
        </p:nvSpPr>
        <p:spPr>
          <a:xfrm>
            <a:off x="839789" y="1681163"/>
            <a:ext cx="5157787" cy="823912"/>
          </a:xfrm>
        </p:spPr>
        <p:txBody>
          <a:bodyPr anchor="b"/>
          <a:lstStyle>
            <a:lvl1pPr marL="0" indent="0">
              <a:buNone/>
              <a:defRPr sz="2400" b="1"/>
            </a:lvl1pPr>
            <a:lvl2pPr marL="457176" indent="0">
              <a:buNone/>
              <a:defRPr sz="2000" b="1"/>
            </a:lvl2pPr>
            <a:lvl3pPr marL="914352" indent="0">
              <a:buNone/>
              <a:defRPr sz="1800" b="1"/>
            </a:lvl3pPr>
            <a:lvl4pPr marL="1371528" indent="0">
              <a:buNone/>
              <a:defRPr sz="1600" b="1"/>
            </a:lvl4pPr>
            <a:lvl5pPr marL="1828703" indent="0">
              <a:buNone/>
              <a:defRPr sz="1600" b="1"/>
            </a:lvl5pPr>
            <a:lvl6pPr marL="2285879" indent="0">
              <a:buNone/>
              <a:defRPr sz="1600" b="1"/>
            </a:lvl6pPr>
            <a:lvl7pPr marL="2743055" indent="0">
              <a:buNone/>
              <a:defRPr sz="1600" b="1"/>
            </a:lvl7pPr>
            <a:lvl8pPr marL="3200231" indent="0">
              <a:buNone/>
              <a:defRPr sz="1600" b="1"/>
            </a:lvl8pPr>
            <a:lvl9pPr marL="3657407"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EA5969C-4B88-684A-1DAA-34D65B7283DE}"/>
              </a:ext>
            </a:extLst>
          </p:cNvPr>
          <p:cNvSpPr>
            <a:spLocks noGrp="1"/>
          </p:cNvSpPr>
          <p:nvPr>
            <p:ph sz="half" idx="2"/>
          </p:nvPr>
        </p:nvSpPr>
        <p:spPr>
          <a:xfrm>
            <a:off x="839789"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15C3ED2-A11B-AEE6-04DB-FC7B152F56B0}"/>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6" indent="0">
              <a:buNone/>
              <a:defRPr sz="2000" b="1"/>
            </a:lvl2pPr>
            <a:lvl3pPr marL="914352" indent="0">
              <a:buNone/>
              <a:defRPr sz="1800" b="1"/>
            </a:lvl3pPr>
            <a:lvl4pPr marL="1371528" indent="0">
              <a:buNone/>
              <a:defRPr sz="1600" b="1"/>
            </a:lvl4pPr>
            <a:lvl5pPr marL="1828703" indent="0">
              <a:buNone/>
              <a:defRPr sz="1600" b="1"/>
            </a:lvl5pPr>
            <a:lvl6pPr marL="2285879" indent="0">
              <a:buNone/>
              <a:defRPr sz="1600" b="1"/>
            </a:lvl6pPr>
            <a:lvl7pPr marL="2743055" indent="0">
              <a:buNone/>
              <a:defRPr sz="1600" b="1"/>
            </a:lvl7pPr>
            <a:lvl8pPr marL="3200231" indent="0">
              <a:buNone/>
              <a:defRPr sz="1600" b="1"/>
            </a:lvl8pPr>
            <a:lvl9pPr marL="3657407"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EC14359-5BCB-B883-2CB2-D08A6DBF7F9F}"/>
              </a:ext>
            </a:extLst>
          </p:cNvPr>
          <p:cNvSpPr>
            <a:spLocks noGrp="1"/>
          </p:cNvSpPr>
          <p:nvPr>
            <p:ph sz="quarter" idx="4"/>
          </p:nvPr>
        </p:nvSpPr>
        <p:spPr>
          <a:xfrm>
            <a:off x="6172202"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41A29BA-E06C-448B-9137-94AA880FFAFB}"/>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8" name="Espace réservé du pied de page 7">
            <a:extLst>
              <a:ext uri="{FF2B5EF4-FFF2-40B4-BE49-F238E27FC236}">
                <a16:creationId xmlns:a16="http://schemas.microsoft.com/office/drawing/2014/main" id="{199E6111-13D3-6530-3254-5698D15EA53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49D363E-82FE-AD43-ABDD-32781E12C1F0}"/>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419263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D2005-428B-361C-3B79-2155982762E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66C1F72-2D2E-15CE-10B1-946FD7AE8BF1}"/>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4" name="Espace réservé du pied de page 3">
            <a:extLst>
              <a:ext uri="{FF2B5EF4-FFF2-40B4-BE49-F238E27FC236}">
                <a16:creationId xmlns:a16="http://schemas.microsoft.com/office/drawing/2014/main" id="{E4421113-8147-C4D3-A1B3-4198A3AFD49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8B0AB64-A9CF-7042-F34F-888FB8201763}"/>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2156565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DDB846E-B99A-3878-7159-E2A71B23C674}"/>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3" name="Espace réservé du pied de page 2">
            <a:extLst>
              <a:ext uri="{FF2B5EF4-FFF2-40B4-BE49-F238E27FC236}">
                <a16:creationId xmlns:a16="http://schemas.microsoft.com/office/drawing/2014/main" id="{3506B633-1A5C-CF36-0A74-64CC691AB3F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0C670BF-4FC9-E109-06D3-E77C05575F90}"/>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1694798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B37699-C02D-1587-A54E-9F7EACAD7032}"/>
              </a:ext>
            </a:extLst>
          </p:cNvPr>
          <p:cNvSpPr>
            <a:spLocks noGrp="1"/>
          </p:cNvSpPr>
          <p:nvPr>
            <p:ph type="title"/>
          </p:nvPr>
        </p:nvSpPr>
        <p:spPr>
          <a:xfrm>
            <a:off x="839790" y="457200"/>
            <a:ext cx="3932236"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E862216-9E98-10A6-038A-F3EE003D1981}"/>
              </a:ext>
            </a:extLst>
          </p:cNvPr>
          <p:cNvSpPr>
            <a:spLocks noGrp="1"/>
          </p:cNvSpPr>
          <p:nvPr>
            <p:ph idx="1"/>
          </p:nvPr>
        </p:nvSpPr>
        <p:spPr>
          <a:xfrm>
            <a:off x="5183188" y="987426"/>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82AD874-79FE-8DC8-ACD2-5FCAC930EB4F}"/>
              </a:ext>
            </a:extLst>
          </p:cNvPr>
          <p:cNvSpPr>
            <a:spLocks noGrp="1"/>
          </p:cNvSpPr>
          <p:nvPr>
            <p:ph type="body" sz="half" idx="2"/>
          </p:nvPr>
        </p:nvSpPr>
        <p:spPr>
          <a:xfrm>
            <a:off x="839790" y="2057400"/>
            <a:ext cx="3932236" cy="3811588"/>
          </a:xfrm>
        </p:spPr>
        <p:txBody>
          <a:bodyPr/>
          <a:lstStyle>
            <a:lvl1pPr marL="0" indent="0">
              <a:buNone/>
              <a:defRPr sz="1600"/>
            </a:lvl1pPr>
            <a:lvl2pPr marL="457176" indent="0">
              <a:buNone/>
              <a:defRPr sz="1400"/>
            </a:lvl2pPr>
            <a:lvl3pPr marL="914352" indent="0">
              <a:buNone/>
              <a:defRPr sz="1200"/>
            </a:lvl3pPr>
            <a:lvl4pPr marL="1371528" indent="0">
              <a:buNone/>
              <a:defRPr sz="1000"/>
            </a:lvl4pPr>
            <a:lvl5pPr marL="1828703" indent="0">
              <a:buNone/>
              <a:defRPr sz="1000"/>
            </a:lvl5pPr>
            <a:lvl6pPr marL="2285879" indent="0">
              <a:buNone/>
              <a:defRPr sz="1000"/>
            </a:lvl6pPr>
            <a:lvl7pPr marL="2743055" indent="0">
              <a:buNone/>
              <a:defRPr sz="1000"/>
            </a:lvl7pPr>
            <a:lvl8pPr marL="3200231" indent="0">
              <a:buNone/>
              <a:defRPr sz="1000"/>
            </a:lvl8pPr>
            <a:lvl9pPr marL="3657407"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B397285-8643-B56A-CE3E-38E2885EE8D7}"/>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6" name="Espace réservé du pied de page 5">
            <a:extLst>
              <a:ext uri="{FF2B5EF4-FFF2-40B4-BE49-F238E27FC236}">
                <a16:creationId xmlns:a16="http://schemas.microsoft.com/office/drawing/2014/main" id="{14A1C2A3-2EA1-AB24-5D2F-33C2BAECEF9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F917859-8FC1-EF6A-9B13-931DEA80B8F1}"/>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4115614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049531-06F3-0DA1-2488-2BAA9C006C2E}"/>
              </a:ext>
            </a:extLst>
          </p:cNvPr>
          <p:cNvSpPr>
            <a:spLocks noGrp="1"/>
          </p:cNvSpPr>
          <p:nvPr>
            <p:ph type="title"/>
          </p:nvPr>
        </p:nvSpPr>
        <p:spPr>
          <a:xfrm>
            <a:off x="839790" y="457200"/>
            <a:ext cx="3932236"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9B6EA03-3347-B124-0CC4-8B3C07E8A377}"/>
              </a:ext>
            </a:extLst>
          </p:cNvPr>
          <p:cNvSpPr>
            <a:spLocks noGrp="1"/>
          </p:cNvSpPr>
          <p:nvPr>
            <p:ph type="pic" idx="1"/>
          </p:nvPr>
        </p:nvSpPr>
        <p:spPr>
          <a:xfrm>
            <a:off x="5183188" y="987426"/>
            <a:ext cx="6172201" cy="4873625"/>
          </a:xfrm>
        </p:spPr>
        <p:txBody>
          <a:bodyPr/>
          <a:lstStyle>
            <a:lvl1pPr marL="0" indent="0">
              <a:buNone/>
              <a:defRPr sz="3200"/>
            </a:lvl1pPr>
            <a:lvl2pPr marL="457176" indent="0">
              <a:buNone/>
              <a:defRPr sz="2800"/>
            </a:lvl2pPr>
            <a:lvl3pPr marL="914352" indent="0">
              <a:buNone/>
              <a:defRPr sz="2400"/>
            </a:lvl3pPr>
            <a:lvl4pPr marL="1371528" indent="0">
              <a:buNone/>
              <a:defRPr sz="2000"/>
            </a:lvl4pPr>
            <a:lvl5pPr marL="1828703" indent="0">
              <a:buNone/>
              <a:defRPr sz="2000"/>
            </a:lvl5pPr>
            <a:lvl6pPr marL="2285879" indent="0">
              <a:buNone/>
              <a:defRPr sz="2000"/>
            </a:lvl6pPr>
            <a:lvl7pPr marL="2743055" indent="0">
              <a:buNone/>
              <a:defRPr sz="2000"/>
            </a:lvl7pPr>
            <a:lvl8pPr marL="3200231" indent="0">
              <a:buNone/>
              <a:defRPr sz="2000"/>
            </a:lvl8pPr>
            <a:lvl9pPr marL="3657407" indent="0">
              <a:buNone/>
              <a:defRPr sz="2000"/>
            </a:lvl9pPr>
          </a:lstStyle>
          <a:p>
            <a:endParaRPr lang="fr-FR"/>
          </a:p>
        </p:txBody>
      </p:sp>
      <p:sp>
        <p:nvSpPr>
          <p:cNvPr id="4" name="Espace réservé du texte 3">
            <a:extLst>
              <a:ext uri="{FF2B5EF4-FFF2-40B4-BE49-F238E27FC236}">
                <a16:creationId xmlns:a16="http://schemas.microsoft.com/office/drawing/2014/main" id="{15DA2124-39C2-766A-B7E0-89357F1EC489}"/>
              </a:ext>
            </a:extLst>
          </p:cNvPr>
          <p:cNvSpPr>
            <a:spLocks noGrp="1"/>
          </p:cNvSpPr>
          <p:nvPr>
            <p:ph type="body" sz="half" idx="2"/>
          </p:nvPr>
        </p:nvSpPr>
        <p:spPr>
          <a:xfrm>
            <a:off x="839790" y="2057400"/>
            <a:ext cx="3932236" cy="3811588"/>
          </a:xfrm>
        </p:spPr>
        <p:txBody>
          <a:bodyPr/>
          <a:lstStyle>
            <a:lvl1pPr marL="0" indent="0">
              <a:buNone/>
              <a:defRPr sz="1600"/>
            </a:lvl1pPr>
            <a:lvl2pPr marL="457176" indent="0">
              <a:buNone/>
              <a:defRPr sz="1400"/>
            </a:lvl2pPr>
            <a:lvl3pPr marL="914352" indent="0">
              <a:buNone/>
              <a:defRPr sz="1200"/>
            </a:lvl3pPr>
            <a:lvl4pPr marL="1371528" indent="0">
              <a:buNone/>
              <a:defRPr sz="1000"/>
            </a:lvl4pPr>
            <a:lvl5pPr marL="1828703" indent="0">
              <a:buNone/>
              <a:defRPr sz="1000"/>
            </a:lvl5pPr>
            <a:lvl6pPr marL="2285879" indent="0">
              <a:buNone/>
              <a:defRPr sz="1000"/>
            </a:lvl6pPr>
            <a:lvl7pPr marL="2743055" indent="0">
              <a:buNone/>
              <a:defRPr sz="1000"/>
            </a:lvl7pPr>
            <a:lvl8pPr marL="3200231" indent="0">
              <a:buNone/>
              <a:defRPr sz="1000"/>
            </a:lvl8pPr>
            <a:lvl9pPr marL="3657407"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903766D-06A4-0D52-8334-794725F78E59}"/>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6" name="Espace réservé du pied de page 5">
            <a:extLst>
              <a:ext uri="{FF2B5EF4-FFF2-40B4-BE49-F238E27FC236}">
                <a16:creationId xmlns:a16="http://schemas.microsoft.com/office/drawing/2014/main" id="{7460FD24-6F4E-5CD5-5FF3-037210B8269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4D2427F-DA68-5E29-4F9F-1E3311897A82}"/>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2570625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076BCFD-E362-4086-009E-8843A05513A4}"/>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94BF623-D5FB-8EC0-9395-C53FF127E541}"/>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3007583-F67A-BDE7-69A5-6AF2AF8C72D3}"/>
              </a:ext>
            </a:extLst>
          </p:cNvPr>
          <p:cNvSpPr>
            <a:spLocks noGrp="1"/>
          </p:cNvSpPr>
          <p:nvPr>
            <p:ph type="dt" sz="half" idx="2"/>
          </p:nvPr>
        </p:nvSpPr>
        <p:spPr>
          <a:xfrm>
            <a:off x="838201"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5A739B6F-3FD1-36A2-B552-A1B302D1B426}"/>
              </a:ext>
            </a:extLst>
          </p:cNvPr>
          <p:cNvSpPr>
            <a:spLocks noGrp="1"/>
          </p:cNvSpPr>
          <p:nvPr>
            <p:ph type="ftr" sz="quarter" idx="3"/>
          </p:nvPr>
        </p:nvSpPr>
        <p:spPr>
          <a:xfrm>
            <a:off x="4038602"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4C26B5D-9F0E-70EB-19E3-D7C973693397}"/>
              </a:ext>
            </a:extLst>
          </p:cNvPr>
          <p:cNvSpPr>
            <a:spLocks noGrp="1"/>
          </p:cNvSpPr>
          <p:nvPr>
            <p:ph type="sldNum" sz="quarter" idx="4"/>
          </p:nvPr>
        </p:nvSpPr>
        <p:spPr>
          <a:xfrm>
            <a:off x="8610601"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6C204-890A-7041-A8C8-F080CC1CAA4A}" type="slidenum">
              <a:rPr lang="fr-FR" smtClean="0"/>
              <a:t>‹N°›</a:t>
            </a:fld>
            <a:endParaRPr lang="fr-FR"/>
          </a:p>
        </p:txBody>
      </p:sp>
    </p:spTree>
    <p:extLst>
      <p:ext uri="{BB962C8B-B14F-4D97-AF65-F5344CB8AC3E}">
        <p14:creationId xmlns:p14="http://schemas.microsoft.com/office/powerpoint/2010/main" val="2782913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5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8" indent="-228588" algn="l" defTabSz="91435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4" indent="-228588" algn="l" defTabSz="91435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0" indent="-228588" algn="l" defTabSz="91435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16"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1"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67"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3"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19"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95"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52" rtl="0" eaLnBrk="1" latinLnBrk="0" hangingPunct="1">
        <a:defRPr sz="1800" kern="1200">
          <a:solidFill>
            <a:schemeClr val="tx1"/>
          </a:solidFill>
          <a:latin typeface="+mn-lt"/>
          <a:ea typeface="+mn-ea"/>
          <a:cs typeface="+mn-cs"/>
        </a:defRPr>
      </a:lvl1pPr>
      <a:lvl2pPr marL="457176" algn="l" defTabSz="914352" rtl="0" eaLnBrk="1" latinLnBrk="0" hangingPunct="1">
        <a:defRPr sz="1800" kern="1200">
          <a:solidFill>
            <a:schemeClr val="tx1"/>
          </a:solidFill>
          <a:latin typeface="+mn-lt"/>
          <a:ea typeface="+mn-ea"/>
          <a:cs typeface="+mn-cs"/>
        </a:defRPr>
      </a:lvl2pPr>
      <a:lvl3pPr marL="914352" algn="l" defTabSz="914352" rtl="0" eaLnBrk="1" latinLnBrk="0" hangingPunct="1">
        <a:defRPr sz="1800" kern="1200">
          <a:solidFill>
            <a:schemeClr val="tx1"/>
          </a:solidFill>
          <a:latin typeface="+mn-lt"/>
          <a:ea typeface="+mn-ea"/>
          <a:cs typeface="+mn-cs"/>
        </a:defRPr>
      </a:lvl3pPr>
      <a:lvl4pPr marL="1371528" algn="l" defTabSz="914352" rtl="0" eaLnBrk="1" latinLnBrk="0" hangingPunct="1">
        <a:defRPr sz="1800" kern="1200">
          <a:solidFill>
            <a:schemeClr val="tx1"/>
          </a:solidFill>
          <a:latin typeface="+mn-lt"/>
          <a:ea typeface="+mn-ea"/>
          <a:cs typeface="+mn-cs"/>
        </a:defRPr>
      </a:lvl4pPr>
      <a:lvl5pPr marL="1828703" algn="l" defTabSz="914352" rtl="0" eaLnBrk="1" latinLnBrk="0" hangingPunct="1">
        <a:defRPr sz="1800" kern="1200">
          <a:solidFill>
            <a:schemeClr val="tx1"/>
          </a:solidFill>
          <a:latin typeface="+mn-lt"/>
          <a:ea typeface="+mn-ea"/>
          <a:cs typeface="+mn-cs"/>
        </a:defRPr>
      </a:lvl5pPr>
      <a:lvl6pPr marL="2285879" algn="l" defTabSz="914352" rtl="0" eaLnBrk="1" latinLnBrk="0" hangingPunct="1">
        <a:defRPr sz="1800" kern="1200">
          <a:solidFill>
            <a:schemeClr val="tx1"/>
          </a:solidFill>
          <a:latin typeface="+mn-lt"/>
          <a:ea typeface="+mn-ea"/>
          <a:cs typeface="+mn-cs"/>
        </a:defRPr>
      </a:lvl6pPr>
      <a:lvl7pPr marL="2743055" algn="l" defTabSz="914352" rtl="0" eaLnBrk="1" latinLnBrk="0" hangingPunct="1">
        <a:defRPr sz="1800" kern="1200">
          <a:solidFill>
            <a:schemeClr val="tx1"/>
          </a:solidFill>
          <a:latin typeface="+mn-lt"/>
          <a:ea typeface="+mn-ea"/>
          <a:cs typeface="+mn-cs"/>
        </a:defRPr>
      </a:lvl7pPr>
      <a:lvl8pPr marL="3200231" algn="l" defTabSz="914352" rtl="0" eaLnBrk="1" latinLnBrk="0" hangingPunct="1">
        <a:defRPr sz="1800" kern="1200">
          <a:solidFill>
            <a:schemeClr val="tx1"/>
          </a:solidFill>
          <a:latin typeface="+mn-lt"/>
          <a:ea typeface="+mn-ea"/>
          <a:cs typeface="+mn-cs"/>
        </a:defRPr>
      </a:lvl8pPr>
      <a:lvl9pPr marL="3657407" algn="l" defTabSz="91435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38.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2.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43.png"/><Relationship Id="rId4" Type="http://schemas.openxmlformats.org/officeDocument/2006/relationships/image" Target="../media/image67.png"/><Relationship Id="rId9"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1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09B3D1-8520-00CD-BFF0-1D62F298AB66}"/>
              </a:ext>
            </a:extLst>
          </p:cNvPr>
          <p:cNvSpPr>
            <a:spLocks noGrp="1"/>
          </p:cNvSpPr>
          <p:nvPr>
            <p:ph type="ctrTitle"/>
          </p:nvPr>
        </p:nvSpPr>
        <p:spPr>
          <a:xfrm>
            <a:off x="1524000" y="2786778"/>
            <a:ext cx="9144000" cy="2387600"/>
          </a:xfrm>
        </p:spPr>
        <p:txBody>
          <a:bodyPr/>
          <a:lstStyle/>
          <a:p>
            <a:r>
              <a:rPr lang="fr-FR" dirty="0"/>
              <a:t>Rapport d’optimisation du site La Panthère</a:t>
            </a:r>
          </a:p>
        </p:txBody>
      </p:sp>
      <p:pic>
        <p:nvPicPr>
          <p:cNvPr id="4" name="Image 3">
            <a:extLst>
              <a:ext uri="{FF2B5EF4-FFF2-40B4-BE49-F238E27FC236}">
                <a16:creationId xmlns:a16="http://schemas.microsoft.com/office/drawing/2014/main" id="{854DD696-38E7-9C4C-A784-B0388E30ADAE}"/>
              </a:ext>
            </a:extLst>
          </p:cNvPr>
          <p:cNvPicPr>
            <a:picLocks noChangeAspect="1"/>
          </p:cNvPicPr>
          <p:nvPr/>
        </p:nvPicPr>
        <p:blipFill>
          <a:blip r:embed="rId2"/>
          <a:stretch>
            <a:fillRect/>
          </a:stretch>
        </p:blipFill>
        <p:spPr>
          <a:xfrm>
            <a:off x="206478" y="6213944"/>
            <a:ext cx="502440" cy="502440"/>
          </a:xfrm>
          <a:prstGeom prst="rect">
            <a:avLst/>
          </a:prstGeom>
        </p:spPr>
      </p:pic>
      <p:pic>
        <p:nvPicPr>
          <p:cNvPr id="6" name="Image 5">
            <a:extLst>
              <a:ext uri="{FF2B5EF4-FFF2-40B4-BE49-F238E27FC236}">
                <a16:creationId xmlns:a16="http://schemas.microsoft.com/office/drawing/2014/main" id="{D4AFE1C2-CFD3-B21D-DEA3-FF53450E0B4F}"/>
              </a:ext>
            </a:extLst>
          </p:cNvPr>
          <p:cNvPicPr>
            <a:picLocks noChangeAspect="1"/>
          </p:cNvPicPr>
          <p:nvPr/>
        </p:nvPicPr>
        <p:blipFill>
          <a:blip r:embed="rId3"/>
          <a:stretch>
            <a:fillRect/>
          </a:stretch>
        </p:blipFill>
        <p:spPr>
          <a:xfrm>
            <a:off x="4827927" y="876657"/>
            <a:ext cx="2363984" cy="2363984"/>
          </a:xfrm>
          <a:prstGeom prst="rect">
            <a:avLst/>
          </a:prstGeom>
        </p:spPr>
      </p:pic>
      <p:sp>
        <p:nvSpPr>
          <p:cNvPr id="7" name="ZoneTexte 6">
            <a:extLst>
              <a:ext uri="{FF2B5EF4-FFF2-40B4-BE49-F238E27FC236}">
                <a16:creationId xmlns:a16="http://schemas.microsoft.com/office/drawing/2014/main" id="{0850AAA4-E40F-0B57-E8B5-425AA10FAD6A}"/>
              </a:ext>
            </a:extLst>
          </p:cNvPr>
          <p:cNvSpPr txBox="1"/>
          <p:nvPr/>
        </p:nvSpPr>
        <p:spPr>
          <a:xfrm>
            <a:off x="873304" y="6280498"/>
            <a:ext cx="5404206" cy="369332"/>
          </a:xfrm>
          <a:prstGeom prst="rect">
            <a:avLst/>
          </a:prstGeom>
          <a:noFill/>
        </p:spPr>
        <p:txBody>
          <a:bodyPr wrap="square" rtlCol="0">
            <a:spAutoFit/>
          </a:bodyPr>
          <a:lstStyle/>
          <a:p>
            <a:r>
              <a:rPr lang="fr-FR" dirty="0"/>
              <a:t>Leroux Clément – P4 - Optimiser un site Web existant</a:t>
            </a:r>
          </a:p>
        </p:txBody>
      </p:sp>
    </p:spTree>
    <p:extLst>
      <p:ext uri="{BB962C8B-B14F-4D97-AF65-F5344CB8AC3E}">
        <p14:creationId xmlns:p14="http://schemas.microsoft.com/office/powerpoint/2010/main" val="2336757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903513" y="59610"/>
            <a:ext cx="11288487" cy="369332"/>
          </a:xfrm>
          <a:prstGeom prst="rect">
            <a:avLst/>
          </a:prstGeom>
          <a:noFill/>
        </p:spPr>
        <p:txBody>
          <a:bodyPr wrap="square" rtlCol="0">
            <a:spAutoFit/>
          </a:bodyPr>
          <a:lstStyle/>
          <a:p>
            <a:pPr algn="ctr"/>
            <a:r>
              <a:rPr lang="fr-FR" b="1" dirty="0"/>
              <a:t>Contenu non textuel ou incohérent et texte en image – </a:t>
            </a:r>
            <a:r>
              <a:rPr lang="fr-FR" b="1" dirty="0" err="1">
                <a:solidFill>
                  <a:srgbClr val="FF0000"/>
                </a:solidFill>
              </a:rPr>
              <a:t>index.html</a:t>
            </a:r>
            <a:r>
              <a:rPr lang="fr-FR" b="1" dirty="0"/>
              <a:t> </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Accessibilité 8</a:t>
            </a:r>
          </a:p>
        </p:txBody>
      </p:sp>
      <p:sp>
        <p:nvSpPr>
          <p:cNvPr id="8" name="ZoneTexte 7">
            <a:extLst>
              <a:ext uri="{FF2B5EF4-FFF2-40B4-BE49-F238E27FC236}">
                <a16:creationId xmlns:a16="http://schemas.microsoft.com/office/drawing/2014/main" id="{231C4DA3-2EE1-9462-D37E-4C8DAE227CE2}"/>
              </a:ext>
            </a:extLst>
          </p:cNvPr>
          <p:cNvSpPr txBox="1"/>
          <p:nvPr/>
        </p:nvSpPr>
        <p:spPr>
          <a:xfrm>
            <a:off x="99777" y="1453264"/>
            <a:ext cx="1117492" cy="646331"/>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3" y="851825"/>
            <a:ext cx="9857874" cy="461665"/>
          </a:xfrm>
          <a:prstGeom prst="rect">
            <a:avLst/>
          </a:prstGeom>
          <a:noFill/>
        </p:spPr>
        <p:txBody>
          <a:bodyPr wrap="square" rtlCol="0">
            <a:spAutoFit/>
          </a:bodyPr>
          <a:lstStyle/>
          <a:p>
            <a:pPr algn="ctr"/>
            <a:r>
              <a:rPr lang="fr-FR" sz="1200" dirty="0"/>
              <a:t>Le contenu non textuel doit avoir une alternative cohérente en texte afin de facilité l'accessibilité Le texte contenu dans l'image ne permet pas une lecture par les </a:t>
            </a:r>
            <a:r>
              <a:rPr lang="fr-FR" sz="1200" dirty="0" err="1"/>
              <a:t>crawlers</a:t>
            </a:r>
            <a:r>
              <a:rPr lang="fr-FR" sz="1200" dirty="0"/>
              <a:t> et peut nuire aux performances.</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11024937" y="1467799"/>
            <a:ext cx="1092110" cy="646331"/>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200" dirty="0"/>
              <a:t>Nouvel indice de performance</a:t>
            </a: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stCxn id="8" idx="3"/>
            <a:endCxn id="15" idx="1"/>
          </p:cNvCxnSpPr>
          <p:nvPr/>
        </p:nvCxnSpPr>
        <p:spPr>
          <a:xfrm>
            <a:off x="1217269" y="1776430"/>
            <a:ext cx="9807668" cy="1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1637931"/>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sp>
        <p:nvSpPr>
          <p:cNvPr id="11" name="Rectangle 10">
            <a:extLst>
              <a:ext uri="{FF2B5EF4-FFF2-40B4-BE49-F238E27FC236}">
                <a16:creationId xmlns:a16="http://schemas.microsoft.com/office/drawing/2014/main" id="{659553A7-3FA9-5C9C-922C-9EB87EB782E3}"/>
              </a:ext>
            </a:extLst>
          </p:cNvPr>
          <p:cNvSpPr/>
          <p:nvPr/>
        </p:nvSpPr>
        <p:spPr>
          <a:xfrm>
            <a:off x="1355559" y="2056464"/>
            <a:ext cx="9488904" cy="468122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B05B67F1-BA2E-60F4-9CD6-8DE0D690B235}"/>
              </a:ext>
            </a:extLst>
          </p:cNvPr>
          <p:cNvCxnSpPr>
            <a:cxnSpLocks/>
            <a:stCxn id="11" idx="0"/>
            <a:endCxn id="11" idx="2"/>
          </p:cNvCxnSpPr>
          <p:nvPr/>
        </p:nvCxnSpPr>
        <p:spPr>
          <a:xfrm>
            <a:off x="6100011" y="2056464"/>
            <a:ext cx="0" cy="468122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CE05185C-0AD9-085D-A266-4689E63619CF}"/>
              </a:ext>
            </a:extLst>
          </p:cNvPr>
          <p:cNvSpPr txBox="1"/>
          <p:nvPr/>
        </p:nvSpPr>
        <p:spPr>
          <a:xfrm>
            <a:off x="3214458" y="1461331"/>
            <a:ext cx="534121" cy="276999"/>
          </a:xfrm>
          <a:prstGeom prst="rect">
            <a:avLst/>
          </a:prstGeom>
          <a:noFill/>
        </p:spPr>
        <p:txBody>
          <a:bodyPr wrap="none" rtlCol="0">
            <a:spAutoFit/>
          </a:bodyPr>
          <a:lstStyle/>
          <a:p>
            <a:r>
              <a:rPr lang="fr-FR" sz="1200" dirty="0"/>
              <a:t>Initial</a:t>
            </a:r>
          </a:p>
        </p:txBody>
      </p:sp>
      <p:sp>
        <p:nvSpPr>
          <p:cNvPr id="17" name="ZoneTexte 16">
            <a:extLst>
              <a:ext uri="{FF2B5EF4-FFF2-40B4-BE49-F238E27FC236}">
                <a16:creationId xmlns:a16="http://schemas.microsoft.com/office/drawing/2014/main" id="{B6D5396D-F2DD-FD68-B5FB-EE46753EB14F}"/>
              </a:ext>
            </a:extLst>
          </p:cNvPr>
          <p:cNvSpPr txBox="1"/>
          <p:nvPr/>
        </p:nvSpPr>
        <p:spPr>
          <a:xfrm>
            <a:off x="8427298" y="1523895"/>
            <a:ext cx="479618" cy="276999"/>
          </a:xfrm>
          <a:prstGeom prst="rect">
            <a:avLst/>
          </a:prstGeom>
          <a:noFill/>
        </p:spPr>
        <p:txBody>
          <a:bodyPr wrap="none" rtlCol="0">
            <a:spAutoFit/>
          </a:bodyPr>
          <a:lstStyle/>
          <a:p>
            <a:r>
              <a:rPr lang="fr-FR" sz="1200" dirty="0"/>
              <a:t>Final</a:t>
            </a:r>
          </a:p>
        </p:txBody>
      </p:sp>
      <p:pic>
        <p:nvPicPr>
          <p:cNvPr id="2" name="Image 1">
            <a:extLst>
              <a:ext uri="{FF2B5EF4-FFF2-40B4-BE49-F238E27FC236}">
                <a16:creationId xmlns:a16="http://schemas.microsoft.com/office/drawing/2014/main" id="{76347719-9183-8AEE-D3F6-107058B20F7D}"/>
              </a:ext>
            </a:extLst>
          </p:cNvPr>
          <p:cNvPicPr>
            <a:picLocks noChangeAspect="1"/>
          </p:cNvPicPr>
          <p:nvPr/>
        </p:nvPicPr>
        <p:blipFill>
          <a:blip r:embed="rId3"/>
          <a:stretch>
            <a:fillRect/>
          </a:stretch>
        </p:blipFill>
        <p:spPr>
          <a:xfrm>
            <a:off x="69173" y="4054075"/>
            <a:ext cx="1117492" cy="1038837"/>
          </a:xfrm>
          <a:prstGeom prst="rect">
            <a:avLst/>
          </a:prstGeom>
          <a:effectLst>
            <a:outerShdw blurRad="63500" sx="102000" sy="102000" algn="ctr" rotWithShape="0">
              <a:prstClr val="black">
                <a:alpha val="40000"/>
              </a:prstClr>
            </a:outerShdw>
          </a:effectLst>
        </p:spPr>
      </p:pic>
      <p:pic>
        <p:nvPicPr>
          <p:cNvPr id="35" name="Image 34">
            <a:extLst>
              <a:ext uri="{FF2B5EF4-FFF2-40B4-BE49-F238E27FC236}">
                <a16:creationId xmlns:a16="http://schemas.microsoft.com/office/drawing/2014/main" id="{110CF78E-BD9B-0486-53E8-652620173ABF}"/>
              </a:ext>
            </a:extLst>
          </p:cNvPr>
          <p:cNvPicPr>
            <a:picLocks noChangeAspect="1"/>
          </p:cNvPicPr>
          <p:nvPr/>
        </p:nvPicPr>
        <p:blipFill>
          <a:blip r:embed="rId4"/>
          <a:stretch>
            <a:fillRect/>
          </a:stretch>
        </p:blipFill>
        <p:spPr>
          <a:xfrm>
            <a:off x="1498600" y="2113039"/>
            <a:ext cx="2973947" cy="239208"/>
          </a:xfrm>
          <a:prstGeom prst="rect">
            <a:avLst/>
          </a:prstGeom>
        </p:spPr>
      </p:pic>
      <p:pic>
        <p:nvPicPr>
          <p:cNvPr id="39" name="Image 38">
            <a:extLst>
              <a:ext uri="{FF2B5EF4-FFF2-40B4-BE49-F238E27FC236}">
                <a16:creationId xmlns:a16="http://schemas.microsoft.com/office/drawing/2014/main" id="{7A0A5A6E-2E8F-A0A0-2EBE-25128CB03D26}"/>
              </a:ext>
            </a:extLst>
          </p:cNvPr>
          <p:cNvPicPr>
            <a:picLocks noChangeAspect="1"/>
          </p:cNvPicPr>
          <p:nvPr/>
        </p:nvPicPr>
        <p:blipFill>
          <a:blip r:embed="rId5"/>
          <a:stretch>
            <a:fillRect/>
          </a:stretch>
        </p:blipFill>
        <p:spPr>
          <a:xfrm>
            <a:off x="1514441" y="2375526"/>
            <a:ext cx="171516" cy="179883"/>
          </a:xfrm>
          <a:prstGeom prst="rect">
            <a:avLst/>
          </a:prstGeom>
        </p:spPr>
      </p:pic>
      <p:pic>
        <p:nvPicPr>
          <p:cNvPr id="45" name="Image 44">
            <a:extLst>
              <a:ext uri="{FF2B5EF4-FFF2-40B4-BE49-F238E27FC236}">
                <a16:creationId xmlns:a16="http://schemas.microsoft.com/office/drawing/2014/main" id="{43002613-BF3E-7DD0-97A3-9F511BD8BF66}"/>
              </a:ext>
            </a:extLst>
          </p:cNvPr>
          <p:cNvPicPr>
            <a:picLocks noChangeAspect="1"/>
          </p:cNvPicPr>
          <p:nvPr/>
        </p:nvPicPr>
        <p:blipFill rotWithShape="1">
          <a:blip r:embed="rId6"/>
          <a:srcRect t="19032" b="37032"/>
          <a:stretch/>
        </p:blipFill>
        <p:spPr>
          <a:xfrm>
            <a:off x="1393659" y="2709783"/>
            <a:ext cx="4168808" cy="203816"/>
          </a:xfrm>
          <a:prstGeom prst="rect">
            <a:avLst/>
          </a:prstGeom>
        </p:spPr>
      </p:pic>
      <p:pic>
        <p:nvPicPr>
          <p:cNvPr id="47" name="Image 46">
            <a:extLst>
              <a:ext uri="{FF2B5EF4-FFF2-40B4-BE49-F238E27FC236}">
                <a16:creationId xmlns:a16="http://schemas.microsoft.com/office/drawing/2014/main" id="{C512BA14-106E-CA44-465F-813BB5C16334}"/>
              </a:ext>
            </a:extLst>
          </p:cNvPr>
          <p:cNvPicPr>
            <a:picLocks noChangeAspect="1"/>
          </p:cNvPicPr>
          <p:nvPr/>
        </p:nvPicPr>
        <p:blipFill>
          <a:blip r:embed="rId7"/>
          <a:stretch>
            <a:fillRect/>
          </a:stretch>
        </p:blipFill>
        <p:spPr>
          <a:xfrm>
            <a:off x="1417362" y="3070163"/>
            <a:ext cx="3200395" cy="807867"/>
          </a:xfrm>
          <a:prstGeom prst="rect">
            <a:avLst/>
          </a:prstGeom>
        </p:spPr>
      </p:pic>
      <p:pic>
        <p:nvPicPr>
          <p:cNvPr id="49" name="Image 48">
            <a:extLst>
              <a:ext uri="{FF2B5EF4-FFF2-40B4-BE49-F238E27FC236}">
                <a16:creationId xmlns:a16="http://schemas.microsoft.com/office/drawing/2014/main" id="{FEB80C4D-117E-5140-448F-CC744906D488}"/>
              </a:ext>
            </a:extLst>
          </p:cNvPr>
          <p:cNvPicPr>
            <a:picLocks noChangeAspect="1"/>
          </p:cNvPicPr>
          <p:nvPr/>
        </p:nvPicPr>
        <p:blipFill>
          <a:blip r:embed="rId8"/>
          <a:stretch>
            <a:fillRect/>
          </a:stretch>
        </p:blipFill>
        <p:spPr>
          <a:xfrm>
            <a:off x="1408812" y="4028774"/>
            <a:ext cx="3977438" cy="310836"/>
          </a:xfrm>
          <a:prstGeom prst="rect">
            <a:avLst/>
          </a:prstGeom>
        </p:spPr>
      </p:pic>
      <p:cxnSp>
        <p:nvCxnSpPr>
          <p:cNvPr id="52" name="Connecteur droit 51">
            <a:extLst>
              <a:ext uri="{FF2B5EF4-FFF2-40B4-BE49-F238E27FC236}">
                <a16:creationId xmlns:a16="http://schemas.microsoft.com/office/drawing/2014/main" id="{7478A352-C32D-B7A1-CCBD-2A70D96157D4}"/>
              </a:ext>
            </a:extLst>
          </p:cNvPr>
          <p:cNvCxnSpPr>
            <a:cxnSpLocks/>
          </p:cNvCxnSpPr>
          <p:nvPr/>
        </p:nvCxnSpPr>
        <p:spPr>
          <a:xfrm flipV="1">
            <a:off x="1355559" y="2607001"/>
            <a:ext cx="9488904" cy="293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54ADEE18-D27F-CCB1-9C3D-35D0CD0C6D2C}"/>
              </a:ext>
            </a:extLst>
          </p:cNvPr>
          <p:cNvCxnSpPr>
            <a:cxnSpLocks/>
          </p:cNvCxnSpPr>
          <p:nvPr/>
        </p:nvCxnSpPr>
        <p:spPr>
          <a:xfrm flipV="1">
            <a:off x="1347537" y="2947884"/>
            <a:ext cx="9488904" cy="293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B71C3E4C-C570-1AFD-DB47-935F11C78576}"/>
              </a:ext>
            </a:extLst>
          </p:cNvPr>
          <p:cNvCxnSpPr>
            <a:cxnSpLocks/>
          </p:cNvCxnSpPr>
          <p:nvPr/>
        </p:nvCxnSpPr>
        <p:spPr>
          <a:xfrm flipV="1">
            <a:off x="1347537" y="3913796"/>
            <a:ext cx="9488904" cy="293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48F8786C-6488-60B6-14BA-1CDD7F67E9BB}"/>
              </a:ext>
            </a:extLst>
          </p:cNvPr>
          <p:cNvCxnSpPr>
            <a:cxnSpLocks/>
          </p:cNvCxnSpPr>
          <p:nvPr/>
        </p:nvCxnSpPr>
        <p:spPr>
          <a:xfrm flipV="1">
            <a:off x="1347537" y="4370346"/>
            <a:ext cx="9488904" cy="293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Image 57">
            <a:extLst>
              <a:ext uri="{FF2B5EF4-FFF2-40B4-BE49-F238E27FC236}">
                <a16:creationId xmlns:a16="http://schemas.microsoft.com/office/drawing/2014/main" id="{33E33C8A-A36D-E58E-98D9-1A29D09C884E}"/>
              </a:ext>
            </a:extLst>
          </p:cNvPr>
          <p:cNvPicPr>
            <a:picLocks noChangeAspect="1"/>
          </p:cNvPicPr>
          <p:nvPr/>
        </p:nvPicPr>
        <p:blipFill rotWithShape="1">
          <a:blip r:embed="rId9"/>
          <a:srcRect t="30481"/>
          <a:stretch/>
        </p:blipFill>
        <p:spPr>
          <a:xfrm>
            <a:off x="1408812" y="4516226"/>
            <a:ext cx="2301253" cy="1315314"/>
          </a:xfrm>
          <a:prstGeom prst="rect">
            <a:avLst/>
          </a:prstGeom>
        </p:spPr>
      </p:pic>
      <p:pic>
        <p:nvPicPr>
          <p:cNvPr id="60" name="Image 59">
            <a:extLst>
              <a:ext uri="{FF2B5EF4-FFF2-40B4-BE49-F238E27FC236}">
                <a16:creationId xmlns:a16="http://schemas.microsoft.com/office/drawing/2014/main" id="{E98983DA-A103-6607-51A5-37482B766A73}"/>
              </a:ext>
            </a:extLst>
          </p:cNvPr>
          <p:cNvPicPr>
            <a:picLocks noChangeAspect="1"/>
          </p:cNvPicPr>
          <p:nvPr/>
        </p:nvPicPr>
        <p:blipFill rotWithShape="1">
          <a:blip r:embed="rId10"/>
          <a:srcRect t="29049"/>
          <a:stretch/>
        </p:blipFill>
        <p:spPr>
          <a:xfrm>
            <a:off x="3714315" y="4516225"/>
            <a:ext cx="2301249" cy="1315315"/>
          </a:xfrm>
          <a:prstGeom prst="rect">
            <a:avLst/>
          </a:prstGeom>
        </p:spPr>
      </p:pic>
      <p:cxnSp>
        <p:nvCxnSpPr>
          <p:cNvPr id="61" name="Connecteur droit 60">
            <a:extLst>
              <a:ext uri="{FF2B5EF4-FFF2-40B4-BE49-F238E27FC236}">
                <a16:creationId xmlns:a16="http://schemas.microsoft.com/office/drawing/2014/main" id="{A4A256F0-3F04-9A60-1EB4-6C0760E385E0}"/>
              </a:ext>
            </a:extLst>
          </p:cNvPr>
          <p:cNvCxnSpPr>
            <a:cxnSpLocks/>
          </p:cNvCxnSpPr>
          <p:nvPr/>
        </p:nvCxnSpPr>
        <p:spPr>
          <a:xfrm flipV="1">
            <a:off x="1347537" y="6033607"/>
            <a:ext cx="9488904" cy="293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3" name="Image 62">
            <a:extLst>
              <a:ext uri="{FF2B5EF4-FFF2-40B4-BE49-F238E27FC236}">
                <a16:creationId xmlns:a16="http://schemas.microsoft.com/office/drawing/2014/main" id="{38CBA5DA-3829-22EC-3DF9-0CACD589FE17}"/>
              </a:ext>
            </a:extLst>
          </p:cNvPr>
          <p:cNvPicPr>
            <a:picLocks noChangeAspect="1"/>
          </p:cNvPicPr>
          <p:nvPr/>
        </p:nvPicPr>
        <p:blipFill>
          <a:blip r:embed="rId11"/>
          <a:stretch>
            <a:fillRect/>
          </a:stretch>
        </p:blipFill>
        <p:spPr>
          <a:xfrm>
            <a:off x="2490897" y="6201487"/>
            <a:ext cx="2451097" cy="379875"/>
          </a:xfrm>
          <a:prstGeom prst="rect">
            <a:avLst/>
          </a:prstGeom>
        </p:spPr>
      </p:pic>
      <p:pic>
        <p:nvPicPr>
          <p:cNvPr id="65" name="Image 64">
            <a:extLst>
              <a:ext uri="{FF2B5EF4-FFF2-40B4-BE49-F238E27FC236}">
                <a16:creationId xmlns:a16="http://schemas.microsoft.com/office/drawing/2014/main" id="{95CDD42E-7299-CFEE-6506-515A6E9E9D30}"/>
              </a:ext>
            </a:extLst>
          </p:cNvPr>
          <p:cNvPicPr>
            <a:picLocks noChangeAspect="1"/>
          </p:cNvPicPr>
          <p:nvPr/>
        </p:nvPicPr>
        <p:blipFill>
          <a:blip r:embed="rId12"/>
          <a:stretch>
            <a:fillRect/>
          </a:stretch>
        </p:blipFill>
        <p:spPr>
          <a:xfrm>
            <a:off x="6305668" y="2145627"/>
            <a:ext cx="2911331" cy="233708"/>
          </a:xfrm>
          <a:prstGeom prst="rect">
            <a:avLst/>
          </a:prstGeom>
        </p:spPr>
      </p:pic>
      <p:pic>
        <p:nvPicPr>
          <p:cNvPr id="66" name="Image 65">
            <a:extLst>
              <a:ext uri="{FF2B5EF4-FFF2-40B4-BE49-F238E27FC236}">
                <a16:creationId xmlns:a16="http://schemas.microsoft.com/office/drawing/2014/main" id="{6F3D7959-4507-2A66-54BA-593A3E059104}"/>
              </a:ext>
            </a:extLst>
          </p:cNvPr>
          <p:cNvPicPr>
            <a:picLocks noChangeAspect="1"/>
          </p:cNvPicPr>
          <p:nvPr/>
        </p:nvPicPr>
        <p:blipFill>
          <a:blip r:embed="rId5"/>
          <a:stretch>
            <a:fillRect/>
          </a:stretch>
        </p:blipFill>
        <p:spPr>
          <a:xfrm>
            <a:off x="6418176" y="2389652"/>
            <a:ext cx="171516" cy="179883"/>
          </a:xfrm>
          <a:prstGeom prst="rect">
            <a:avLst/>
          </a:prstGeom>
        </p:spPr>
      </p:pic>
      <p:pic>
        <p:nvPicPr>
          <p:cNvPr id="68" name="Image 67">
            <a:extLst>
              <a:ext uri="{FF2B5EF4-FFF2-40B4-BE49-F238E27FC236}">
                <a16:creationId xmlns:a16="http://schemas.microsoft.com/office/drawing/2014/main" id="{6DC835C4-937C-29E1-D05B-1155B9CBAD8B}"/>
              </a:ext>
            </a:extLst>
          </p:cNvPr>
          <p:cNvPicPr>
            <a:picLocks noChangeAspect="1"/>
          </p:cNvPicPr>
          <p:nvPr/>
        </p:nvPicPr>
        <p:blipFill>
          <a:blip r:embed="rId13"/>
          <a:stretch>
            <a:fillRect/>
          </a:stretch>
        </p:blipFill>
        <p:spPr>
          <a:xfrm>
            <a:off x="6813773" y="2381265"/>
            <a:ext cx="1691335" cy="199491"/>
          </a:xfrm>
          <a:prstGeom prst="rect">
            <a:avLst/>
          </a:prstGeom>
        </p:spPr>
      </p:pic>
      <p:pic>
        <p:nvPicPr>
          <p:cNvPr id="70" name="Image 69">
            <a:extLst>
              <a:ext uri="{FF2B5EF4-FFF2-40B4-BE49-F238E27FC236}">
                <a16:creationId xmlns:a16="http://schemas.microsoft.com/office/drawing/2014/main" id="{6DD89CC6-F5D2-13A5-880C-E49AF87B60DE}"/>
              </a:ext>
            </a:extLst>
          </p:cNvPr>
          <p:cNvPicPr>
            <a:picLocks noChangeAspect="1"/>
          </p:cNvPicPr>
          <p:nvPr/>
        </p:nvPicPr>
        <p:blipFill>
          <a:blip r:embed="rId14"/>
          <a:stretch>
            <a:fillRect/>
          </a:stretch>
        </p:blipFill>
        <p:spPr>
          <a:xfrm>
            <a:off x="6305668" y="2649147"/>
            <a:ext cx="3670848" cy="301228"/>
          </a:xfrm>
          <a:prstGeom prst="rect">
            <a:avLst/>
          </a:prstGeom>
        </p:spPr>
      </p:pic>
      <p:pic>
        <p:nvPicPr>
          <p:cNvPr id="74" name="Image 73">
            <a:extLst>
              <a:ext uri="{FF2B5EF4-FFF2-40B4-BE49-F238E27FC236}">
                <a16:creationId xmlns:a16="http://schemas.microsoft.com/office/drawing/2014/main" id="{4429C7B4-1746-4113-A0F9-F30A70D764AA}"/>
              </a:ext>
            </a:extLst>
          </p:cNvPr>
          <p:cNvPicPr>
            <a:picLocks noChangeAspect="1"/>
          </p:cNvPicPr>
          <p:nvPr/>
        </p:nvPicPr>
        <p:blipFill>
          <a:blip r:embed="rId15"/>
          <a:stretch>
            <a:fillRect/>
          </a:stretch>
        </p:blipFill>
        <p:spPr>
          <a:xfrm>
            <a:off x="6481432" y="3021346"/>
            <a:ext cx="1565442" cy="848369"/>
          </a:xfrm>
          <a:prstGeom prst="rect">
            <a:avLst/>
          </a:prstGeom>
        </p:spPr>
      </p:pic>
      <p:pic>
        <p:nvPicPr>
          <p:cNvPr id="76" name="Image 75">
            <a:extLst>
              <a:ext uri="{FF2B5EF4-FFF2-40B4-BE49-F238E27FC236}">
                <a16:creationId xmlns:a16="http://schemas.microsoft.com/office/drawing/2014/main" id="{85515946-C6A9-0D66-BA3A-2AB1DD8782F1}"/>
              </a:ext>
            </a:extLst>
          </p:cNvPr>
          <p:cNvPicPr>
            <a:picLocks noChangeAspect="1"/>
          </p:cNvPicPr>
          <p:nvPr/>
        </p:nvPicPr>
        <p:blipFill>
          <a:blip r:embed="rId16"/>
          <a:stretch>
            <a:fillRect/>
          </a:stretch>
        </p:blipFill>
        <p:spPr>
          <a:xfrm>
            <a:off x="6331812" y="4063441"/>
            <a:ext cx="3066186" cy="190405"/>
          </a:xfrm>
          <a:prstGeom prst="rect">
            <a:avLst/>
          </a:prstGeom>
        </p:spPr>
      </p:pic>
      <p:pic>
        <p:nvPicPr>
          <p:cNvPr id="78" name="Image 77">
            <a:extLst>
              <a:ext uri="{FF2B5EF4-FFF2-40B4-BE49-F238E27FC236}">
                <a16:creationId xmlns:a16="http://schemas.microsoft.com/office/drawing/2014/main" id="{3F635766-D4DA-0713-AC69-A6B8103A87E7}"/>
              </a:ext>
            </a:extLst>
          </p:cNvPr>
          <p:cNvPicPr>
            <a:picLocks noChangeAspect="1"/>
          </p:cNvPicPr>
          <p:nvPr/>
        </p:nvPicPr>
        <p:blipFill rotWithShape="1">
          <a:blip r:embed="rId17"/>
          <a:srcRect t="20882"/>
          <a:stretch/>
        </p:blipFill>
        <p:spPr>
          <a:xfrm>
            <a:off x="8481269" y="4526485"/>
            <a:ext cx="2314748" cy="1331859"/>
          </a:xfrm>
          <a:prstGeom prst="rect">
            <a:avLst/>
          </a:prstGeom>
        </p:spPr>
      </p:pic>
      <p:pic>
        <p:nvPicPr>
          <p:cNvPr id="82" name="Image 81">
            <a:extLst>
              <a:ext uri="{FF2B5EF4-FFF2-40B4-BE49-F238E27FC236}">
                <a16:creationId xmlns:a16="http://schemas.microsoft.com/office/drawing/2014/main" id="{16CDCD05-868B-4865-5DBE-3BB26C370BFB}"/>
              </a:ext>
            </a:extLst>
          </p:cNvPr>
          <p:cNvPicPr>
            <a:picLocks noChangeAspect="1"/>
          </p:cNvPicPr>
          <p:nvPr/>
        </p:nvPicPr>
        <p:blipFill rotWithShape="1">
          <a:blip r:embed="rId18"/>
          <a:srcRect t="14165"/>
          <a:stretch/>
        </p:blipFill>
        <p:spPr>
          <a:xfrm>
            <a:off x="6107318" y="4516224"/>
            <a:ext cx="2267002" cy="1371501"/>
          </a:xfrm>
          <a:prstGeom prst="rect">
            <a:avLst/>
          </a:prstGeom>
        </p:spPr>
      </p:pic>
      <p:pic>
        <p:nvPicPr>
          <p:cNvPr id="84" name="Image 83">
            <a:extLst>
              <a:ext uri="{FF2B5EF4-FFF2-40B4-BE49-F238E27FC236}">
                <a16:creationId xmlns:a16="http://schemas.microsoft.com/office/drawing/2014/main" id="{23F0F645-BF3B-C4AF-D688-0A1A5F19A130}"/>
              </a:ext>
            </a:extLst>
          </p:cNvPr>
          <p:cNvPicPr>
            <a:picLocks noChangeAspect="1"/>
          </p:cNvPicPr>
          <p:nvPr/>
        </p:nvPicPr>
        <p:blipFill>
          <a:blip r:embed="rId19"/>
          <a:stretch>
            <a:fillRect/>
          </a:stretch>
        </p:blipFill>
        <p:spPr>
          <a:xfrm rot="10800000" flipV="1">
            <a:off x="7533705" y="6124527"/>
            <a:ext cx="1864293" cy="551618"/>
          </a:xfrm>
          <a:prstGeom prst="rect">
            <a:avLst/>
          </a:prstGeom>
        </p:spPr>
      </p:pic>
      <p:pic>
        <p:nvPicPr>
          <p:cNvPr id="86" name="Image 85">
            <a:extLst>
              <a:ext uri="{FF2B5EF4-FFF2-40B4-BE49-F238E27FC236}">
                <a16:creationId xmlns:a16="http://schemas.microsoft.com/office/drawing/2014/main" id="{F720C845-15B9-71ED-5DE7-E3860E9999D1}"/>
              </a:ext>
            </a:extLst>
          </p:cNvPr>
          <p:cNvPicPr>
            <a:picLocks noChangeAspect="1"/>
          </p:cNvPicPr>
          <p:nvPr/>
        </p:nvPicPr>
        <p:blipFill>
          <a:blip r:embed="rId20"/>
          <a:stretch>
            <a:fillRect/>
          </a:stretch>
        </p:blipFill>
        <p:spPr>
          <a:xfrm>
            <a:off x="10958988" y="4063441"/>
            <a:ext cx="1133983" cy="103883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3640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Adopter des contrastes adéquates entre les éléments – </a:t>
            </a:r>
            <a:r>
              <a:rPr lang="fr-FR" b="1" dirty="0" err="1">
                <a:solidFill>
                  <a:srgbClr val="FF0000"/>
                </a:solidFill>
              </a:rPr>
              <a:t>index.html</a:t>
            </a:r>
            <a:r>
              <a:rPr lang="fr-FR" b="1" dirty="0"/>
              <a:t> </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Accessibilité 9</a:t>
            </a:r>
          </a:p>
        </p:txBody>
      </p:sp>
      <p:sp>
        <p:nvSpPr>
          <p:cNvPr id="8" name="ZoneTexte 7">
            <a:extLst>
              <a:ext uri="{FF2B5EF4-FFF2-40B4-BE49-F238E27FC236}">
                <a16:creationId xmlns:a16="http://schemas.microsoft.com/office/drawing/2014/main" id="{231C4DA3-2EE1-9462-D37E-4C8DAE227CE2}"/>
              </a:ext>
            </a:extLst>
          </p:cNvPr>
          <p:cNvSpPr txBox="1"/>
          <p:nvPr/>
        </p:nvSpPr>
        <p:spPr>
          <a:xfrm>
            <a:off x="99777" y="1453264"/>
            <a:ext cx="1117492" cy="646331"/>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3" y="851825"/>
            <a:ext cx="9857874" cy="276999"/>
          </a:xfrm>
          <a:prstGeom prst="rect">
            <a:avLst/>
          </a:prstGeom>
          <a:noFill/>
        </p:spPr>
        <p:txBody>
          <a:bodyPr wrap="square" rtlCol="0">
            <a:spAutoFit/>
          </a:bodyPr>
          <a:lstStyle/>
          <a:p>
            <a:pPr algn="ctr"/>
            <a:r>
              <a:rPr lang="fr-FR" sz="1200" dirty="0"/>
              <a:t>Les contrastes doivent être pertinents pour rendre le site accessible aux personnes malvoyantes</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11024937" y="1467799"/>
            <a:ext cx="1092110" cy="646331"/>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200" dirty="0"/>
              <a:t>Nouvel indice de performance</a:t>
            </a: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stCxn id="8" idx="3"/>
            <a:endCxn id="15" idx="1"/>
          </p:cNvCxnSpPr>
          <p:nvPr/>
        </p:nvCxnSpPr>
        <p:spPr>
          <a:xfrm>
            <a:off x="1217269" y="1776430"/>
            <a:ext cx="9807668" cy="1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1637931"/>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sp>
        <p:nvSpPr>
          <p:cNvPr id="11" name="Rectangle 10">
            <a:extLst>
              <a:ext uri="{FF2B5EF4-FFF2-40B4-BE49-F238E27FC236}">
                <a16:creationId xmlns:a16="http://schemas.microsoft.com/office/drawing/2014/main" id="{659553A7-3FA9-5C9C-922C-9EB87EB782E3}"/>
              </a:ext>
            </a:extLst>
          </p:cNvPr>
          <p:cNvSpPr/>
          <p:nvPr/>
        </p:nvSpPr>
        <p:spPr>
          <a:xfrm>
            <a:off x="1355559" y="2056464"/>
            <a:ext cx="9488904" cy="468122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B05B67F1-BA2E-60F4-9CD6-8DE0D690B235}"/>
              </a:ext>
            </a:extLst>
          </p:cNvPr>
          <p:cNvCxnSpPr>
            <a:cxnSpLocks/>
            <a:stCxn id="11" idx="0"/>
            <a:endCxn id="11" idx="2"/>
          </p:cNvCxnSpPr>
          <p:nvPr/>
        </p:nvCxnSpPr>
        <p:spPr>
          <a:xfrm>
            <a:off x="6100011" y="2056464"/>
            <a:ext cx="0" cy="468122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CE05185C-0AD9-085D-A266-4689E63619CF}"/>
              </a:ext>
            </a:extLst>
          </p:cNvPr>
          <p:cNvSpPr txBox="1"/>
          <p:nvPr/>
        </p:nvSpPr>
        <p:spPr>
          <a:xfrm>
            <a:off x="3214458" y="1461331"/>
            <a:ext cx="534121" cy="276999"/>
          </a:xfrm>
          <a:prstGeom prst="rect">
            <a:avLst/>
          </a:prstGeom>
          <a:noFill/>
        </p:spPr>
        <p:txBody>
          <a:bodyPr wrap="none" rtlCol="0">
            <a:spAutoFit/>
          </a:bodyPr>
          <a:lstStyle/>
          <a:p>
            <a:r>
              <a:rPr lang="fr-FR" sz="1200" dirty="0"/>
              <a:t>Initial</a:t>
            </a:r>
          </a:p>
        </p:txBody>
      </p:sp>
      <p:sp>
        <p:nvSpPr>
          <p:cNvPr id="17" name="ZoneTexte 16">
            <a:extLst>
              <a:ext uri="{FF2B5EF4-FFF2-40B4-BE49-F238E27FC236}">
                <a16:creationId xmlns:a16="http://schemas.microsoft.com/office/drawing/2014/main" id="{B6D5396D-F2DD-FD68-B5FB-EE46753EB14F}"/>
              </a:ext>
            </a:extLst>
          </p:cNvPr>
          <p:cNvSpPr txBox="1"/>
          <p:nvPr/>
        </p:nvSpPr>
        <p:spPr>
          <a:xfrm>
            <a:off x="8427298" y="1523895"/>
            <a:ext cx="479618" cy="276999"/>
          </a:xfrm>
          <a:prstGeom prst="rect">
            <a:avLst/>
          </a:prstGeom>
          <a:noFill/>
        </p:spPr>
        <p:txBody>
          <a:bodyPr wrap="none" rtlCol="0">
            <a:spAutoFit/>
          </a:bodyPr>
          <a:lstStyle/>
          <a:p>
            <a:r>
              <a:rPr lang="fr-FR" sz="1200" dirty="0"/>
              <a:t>Final</a:t>
            </a:r>
          </a:p>
        </p:txBody>
      </p:sp>
      <p:pic>
        <p:nvPicPr>
          <p:cNvPr id="87" name="Image 86">
            <a:extLst>
              <a:ext uri="{FF2B5EF4-FFF2-40B4-BE49-F238E27FC236}">
                <a16:creationId xmlns:a16="http://schemas.microsoft.com/office/drawing/2014/main" id="{FE19627A-4573-7631-C411-E3C1A5BC9EB7}"/>
              </a:ext>
            </a:extLst>
          </p:cNvPr>
          <p:cNvPicPr>
            <a:picLocks noChangeAspect="1"/>
          </p:cNvPicPr>
          <p:nvPr/>
        </p:nvPicPr>
        <p:blipFill>
          <a:blip r:embed="rId3"/>
          <a:stretch>
            <a:fillRect/>
          </a:stretch>
        </p:blipFill>
        <p:spPr>
          <a:xfrm>
            <a:off x="132209" y="3877655"/>
            <a:ext cx="1133983" cy="1038837"/>
          </a:xfrm>
          <a:prstGeom prst="rect">
            <a:avLst/>
          </a:prstGeom>
          <a:effectLst>
            <a:outerShdw blurRad="63500" sx="102000" sy="102000" algn="ctr" rotWithShape="0">
              <a:prstClr val="black">
                <a:alpha val="40000"/>
              </a:prstClr>
            </a:outerShdw>
          </a:effectLst>
        </p:spPr>
      </p:pic>
      <p:pic>
        <p:nvPicPr>
          <p:cNvPr id="89" name="Image 88">
            <a:extLst>
              <a:ext uri="{FF2B5EF4-FFF2-40B4-BE49-F238E27FC236}">
                <a16:creationId xmlns:a16="http://schemas.microsoft.com/office/drawing/2014/main" id="{430DFD68-1623-C6CE-3DD3-62D8B14D95E2}"/>
              </a:ext>
            </a:extLst>
          </p:cNvPr>
          <p:cNvPicPr>
            <a:picLocks noChangeAspect="1"/>
          </p:cNvPicPr>
          <p:nvPr/>
        </p:nvPicPr>
        <p:blipFill>
          <a:blip r:embed="rId4"/>
          <a:stretch>
            <a:fillRect/>
          </a:stretch>
        </p:blipFill>
        <p:spPr>
          <a:xfrm>
            <a:off x="1556749" y="2276818"/>
            <a:ext cx="4383660" cy="999782"/>
          </a:xfrm>
          <a:prstGeom prst="rect">
            <a:avLst/>
          </a:prstGeom>
        </p:spPr>
      </p:pic>
      <p:pic>
        <p:nvPicPr>
          <p:cNvPr id="93" name="Image 92">
            <a:extLst>
              <a:ext uri="{FF2B5EF4-FFF2-40B4-BE49-F238E27FC236}">
                <a16:creationId xmlns:a16="http://schemas.microsoft.com/office/drawing/2014/main" id="{ABAD0788-EDA5-0AB8-2C86-EC6E28741D3B}"/>
              </a:ext>
            </a:extLst>
          </p:cNvPr>
          <p:cNvPicPr>
            <a:picLocks noChangeAspect="1"/>
          </p:cNvPicPr>
          <p:nvPr/>
        </p:nvPicPr>
        <p:blipFill>
          <a:blip r:embed="rId5"/>
          <a:stretch>
            <a:fillRect/>
          </a:stretch>
        </p:blipFill>
        <p:spPr>
          <a:xfrm>
            <a:off x="1696927" y="4181453"/>
            <a:ext cx="3755500" cy="2087105"/>
          </a:xfrm>
          <a:prstGeom prst="rect">
            <a:avLst/>
          </a:prstGeom>
        </p:spPr>
      </p:pic>
      <p:pic>
        <p:nvPicPr>
          <p:cNvPr id="95" name="Image 94">
            <a:extLst>
              <a:ext uri="{FF2B5EF4-FFF2-40B4-BE49-F238E27FC236}">
                <a16:creationId xmlns:a16="http://schemas.microsoft.com/office/drawing/2014/main" id="{3BE59325-391D-73AE-3F06-F4CCD9CDEDF2}"/>
              </a:ext>
            </a:extLst>
          </p:cNvPr>
          <p:cNvPicPr>
            <a:picLocks noChangeAspect="1"/>
          </p:cNvPicPr>
          <p:nvPr/>
        </p:nvPicPr>
        <p:blipFill>
          <a:blip r:embed="rId6"/>
          <a:stretch>
            <a:fillRect/>
          </a:stretch>
        </p:blipFill>
        <p:spPr>
          <a:xfrm>
            <a:off x="6517678" y="4308786"/>
            <a:ext cx="3728097" cy="2188048"/>
          </a:xfrm>
          <a:prstGeom prst="rect">
            <a:avLst/>
          </a:prstGeom>
        </p:spPr>
      </p:pic>
      <p:pic>
        <p:nvPicPr>
          <p:cNvPr id="97" name="Image 96">
            <a:extLst>
              <a:ext uri="{FF2B5EF4-FFF2-40B4-BE49-F238E27FC236}">
                <a16:creationId xmlns:a16="http://schemas.microsoft.com/office/drawing/2014/main" id="{F600A69E-792F-0F58-0939-97BC282A1857}"/>
              </a:ext>
            </a:extLst>
          </p:cNvPr>
          <p:cNvPicPr>
            <a:picLocks noChangeAspect="1"/>
          </p:cNvPicPr>
          <p:nvPr/>
        </p:nvPicPr>
        <p:blipFill>
          <a:blip r:embed="rId7"/>
          <a:stretch>
            <a:fillRect/>
          </a:stretch>
        </p:blipFill>
        <p:spPr>
          <a:xfrm>
            <a:off x="6368776" y="2276818"/>
            <a:ext cx="4025900" cy="825500"/>
          </a:xfrm>
          <a:prstGeom prst="rect">
            <a:avLst/>
          </a:prstGeom>
        </p:spPr>
      </p:pic>
      <p:pic>
        <p:nvPicPr>
          <p:cNvPr id="99" name="Image 98">
            <a:extLst>
              <a:ext uri="{FF2B5EF4-FFF2-40B4-BE49-F238E27FC236}">
                <a16:creationId xmlns:a16="http://schemas.microsoft.com/office/drawing/2014/main" id="{E06372AC-21D3-41C0-2913-FE8DA85FC879}"/>
              </a:ext>
            </a:extLst>
          </p:cNvPr>
          <p:cNvPicPr>
            <a:picLocks noChangeAspect="1"/>
          </p:cNvPicPr>
          <p:nvPr/>
        </p:nvPicPr>
        <p:blipFill>
          <a:blip r:embed="rId8"/>
          <a:stretch>
            <a:fillRect/>
          </a:stretch>
        </p:blipFill>
        <p:spPr>
          <a:xfrm>
            <a:off x="6687398" y="3242435"/>
            <a:ext cx="3479800" cy="825500"/>
          </a:xfrm>
          <a:prstGeom prst="rect">
            <a:avLst/>
          </a:prstGeom>
        </p:spPr>
      </p:pic>
      <p:pic>
        <p:nvPicPr>
          <p:cNvPr id="101" name="Image 100">
            <a:extLst>
              <a:ext uri="{FF2B5EF4-FFF2-40B4-BE49-F238E27FC236}">
                <a16:creationId xmlns:a16="http://schemas.microsoft.com/office/drawing/2014/main" id="{CAB18808-7836-0EF1-39DB-2F4EC553AD7B}"/>
              </a:ext>
            </a:extLst>
          </p:cNvPr>
          <p:cNvPicPr>
            <a:picLocks noChangeAspect="1"/>
          </p:cNvPicPr>
          <p:nvPr/>
        </p:nvPicPr>
        <p:blipFill>
          <a:blip r:embed="rId9"/>
          <a:stretch>
            <a:fillRect/>
          </a:stretch>
        </p:blipFill>
        <p:spPr>
          <a:xfrm>
            <a:off x="2003144" y="3332842"/>
            <a:ext cx="3449283" cy="735093"/>
          </a:xfrm>
          <a:prstGeom prst="rect">
            <a:avLst/>
          </a:prstGeom>
        </p:spPr>
      </p:pic>
      <p:pic>
        <p:nvPicPr>
          <p:cNvPr id="105" name="Image 104">
            <a:extLst>
              <a:ext uri="{FF2B5EF4-FFF2-40B4-BE49-F238E27FC236}">
                <a16:creationId xmlns:a16="http://schemas.microsoft.com/office/drawing/2014/main" id="{0CA27ECB-0C86-C74A-780B-3A5B8B70086F}"/>
              </a:ext>
            </a:extLst>
          </p:cNvPr>
          <p:cNvPicPr>
            <a:picLocks noChangeAspect="1"/>
          </p:cNvPicPr>
          <p:nvPr/>
        </p:nvPicPr>
        <p:blipFill>
          <a:blip r:embed="rId10"/>
          <a:stretch>
            <a:fillRect/>
          </a:stretch>
        </p:blipFill>
        <p:spPr>
          <a:xfrm>
            <a:off x="10982753" y="3877656"/>
            <a:ext cx="1133983" cy="103883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23990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Adopter des contrastes adéquates entre les éléments – </a:t>
            </a:r>
            <a:r>
              <a:rPr lang="fr-FR" b="1" dirty="0" err="1">
                <a:solidFill>
                  <a:srgbClr val="FF0000"/>
                </a:solidFill>
              </a:rPr>
              <a:t>contact.html</a:t>
            </a:r>
            <a:r>
              <a:rPr lang="fr-FR" b="1" dirty="0"/>
              <a:t> </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Accessibilité 9</a:t>
            </a:r>
          </a:p>
        </p:txBody>
      </p:sp>
      <p:sp>
        <p:nvSpPr>
          <p:cNvPr id="8" name="ZoneTexte 7">
            <a:extLst>
              <a:ext uri="{FF2B5EF4-FFF2-40B4-BE49-F238E27FC236}">
                <a16:creationId xmlns:a16="http://schemas.microsoft.com/office/drawing/2014/main" id="{231C4DA3-2EE1-9462-D37E-4C8DAE227CE2}"/>
              </a:ext>
            </a:extLst>
          </p:cNvPr>
          <p:cNvSpPr txBox="1"/>
          <p:nvPr/>
        </p:nvSpPr>
        <p:spPr>
          <a:xfrm>
            <a:off x="99777" y="1453264"/>
            <a:ext cx="1117492" cy="646331"/>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3" y="851825"/>
            <a:ext cx="9857874" cy="276999"/>
          </a:xfrm>
          <a:prstGeom prst="rect">
            <a:avLst/>
          </a:prstGeom>
          <a:noFill/>
        </p:spPr>
        <p:txBody>
          <a:bodyPr wrap="square" rtlCol="0">
            <a:spAutoFit/>
          </a:bodyPr>
          <a:lstStyle/>
          <a:p>
            <a:pPr algn="ctr"/>
            <a:r>
              <a:rPr lang="fr-FR" sz="1200" dirty="0"/>
              <a:t>Les contrastes doivent être pertinents pour rendre le site accessible aux personnes malvoyantes</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11024937" y="1467799"/>
            <a:ext cx="1092110" cy="646331"/>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200" dirty="0"/>
              <a:t>Nouvel indice de performance</a:t>
            </a: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stCxn id="8" idx="3"/>
            <a:endCxn id="15" idx="1"/>
          </p:cNvCxnSpPr>
          <p:nvPr/>
        </p:nvCxnSpPr>
        <p:spPr>
          <a:xfrm>
            <a:off x="1217269" y="1776430"/>
            <a:ext cx="9807668" cy="1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1637931"/>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sp>
        <p:nvSpPr>
          <p:cNvPr id="11" name="Rectangle 10">
            <a:extLst>
              <a:ext uri="{FF2B5EF4-FFF2-40B4-BE49-F238E27FC236}">
                <a16:creationId xmlns:a16="http://schemas.microsoft.com/office/drawing/2014/main" id="{659553A7-3FA9-5C9C-922C-9EB87EB782E3}"/>
              </a:ext>
            </a:extLst>
          </p:cNvPr>
          <p:cNvSpPr/>
          <p:nvPr/>
        </p:nvSpPr>
        <p:spPr>
          <a:xfrm>
            <a:off x="1355559" y="2056464"/>
            <a:ext cx="9488904" cy="468122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B05B67F1-BA2E-60F4-9CD6-8DE0D690B235}"/>
              </a:ext>
            </a:extLst>
          </p:cNvPr>
          <p:cNvCxnSpPr>
            <a:cxnSpLocks/>
            <a:stCxn id="11" idx="0"/>
            <a:endCxn id="11" idx="2"/>
          </p:cNvCxnSpPr>
          <p:nvPr/>
        </p:nvCxnSpPr>
        <p:spPr>
          <a:xfrm>
            <a:off x="6100011" y="2056464"/>
            <a:ext cx="0" cy="468122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CE05185C-0AD9-085D-A266-4689E63619CF}"/>
              </a:ext>
            </a:extLst>
          </p:cNvPr>
          <p:cNvSpPr txBox="1"/>
          <p:nvPr/>
        </p:nvSpPr>
        <p:spPr>
          <a:xfrm>
            <a:off x="3214458" y="1461331"/>
            <a:ext cx="534121" cy="276999"/>
          </a:xfrm>
          <a:prstGeom prst="rect">
            <a:avLst/>
          </a:prstGeom>
          <a:noFill/>
        </p:spPr>
        <p:txBody>
          <a:bodyPr wrap="none" rtlCol="0">
            <a:spAutoFit/>
          </a:bodyPr>
          <a:lstStyle/>
          <a:p>
            <a:r>
              <a:rPr lang="fr-FR" sz="1200" dirty="0"/>
              <a:t>Initial</a:t>
            </a:r>
          </a:p>
        </p:txBody>
      </p:sp>
      <p:sp>
        <p:nvSpPr>
          <p:cNvPr id="17" name="ZoneTexte 16">
            <a:extLst>
              <a:ext uri="{FF2B5EF4-FFF2-40B4-BE49-F238E27FC236}">
                <a16:creationId xmlns:a16="http://schemas.microsoft.com/office/drawing/2014/main" id="{B6D5396D-F2DD-FD68-B5FB-EE46753EB14F}"/>
              </a:ext>
            </a:extLst>
          </p:cNvPr>
          <p:cNvSpPr txBox="1"/>
          <p:nvPr/>
        </p:nvSpPr>
        <p:spPr>
          <a:xfrm>
            <a:off x="8427298" y="1523895"/>
            <a:ext cx="479618" cy="276999"/>
          </a:xfrm>
          <a:prstGeom prst="rect">
            <a:avLst/>
          </a:prstGeom>
          <a:noFill/>
        </p:spPr>
        <p:txBody>
          <a:bodyPr wrap="none" rtlCol="0">
            <a:spAutoFit/>
          </a:bodyPr>
          <a:lstStyle/>
          <a:p>
            <a:r>
              <a:rPr lang="fr-FR" sz="1200" dirty="0"/>
              <a:t>Final</a:t>
            </a:r>
          </a:p>
        </p:txBody>
      </p:sp>
      <p:pic>
        <p:nvPicPr>
          <p:cNvPr id="101" name="Image 100">
            <a:extLst>
              <a:ext uri="{FF2B5EF4-FFF2-40B4-BE49-F238E27FC236}">
                <a16:creationId xmlns:a16="http://schemas.microsoft.com/office/drawing/2014/main" id="{CAB18808-7836-0EF1-39DB-2F4EC553AD7B}"/>
              </a:ext>
            </a:extLst>
          </p:cNvPr>
          <p:cNvPicPr>
            <a:picLocks noChangeAspect="1"/>
          </p:cNvPicPr>
          <p:nvPr/>
        </p:nvPicPr>
        <p:blipFill>
          <a:blip r:embed="rId3"/>
          <a:stretch>
            <a:fillRect/>
          </a:stretch>
        </p:blipFill>
        <p:spPr>
          <a:xfrm>
            <a:off x="1756875" y="4308457"/>
            <a:ext cx="3449283" cy="735093"/>
          </a:xfrm>
          <a:prstGeom prst="rect">
            <a:avLst/>
          </a:prstGeom>
        </p:spPr>
      </p:pic>
      <p:pic>
        <p:nvPicPr>
          <p:cNvPr id="105" name="Image 104">
            <a:extLst>
              <a:ext uri="{FF2B5EF4-FFF2-40B4-BE49-F238E27FC236}">
                <a16:creationId xmlns:a16="http://schemas.microsoft.com/office/drawing/2014/main" id="{0CA27ECB-0C86-C74A-780B-3A5B8B70086F}"/>
              </a:ext>
            </a:extLst>
          </p:cNvPr>
          <p:cNvPicPr>
            <a:picLocks noChangeAspect="1"/>
          </p:cNvPicPr>
          <p:nvPr/>
        </p:nvPicPr>
        <p:blipFill>
          <a:blip r:embed="rId4"/>
          <a:stretch>
            <a:fillRect/>
          </a:stretch>
        </p:blipFill>
        <p:spPr>
          <a:xfrm>
            <a:off x="10982753" y="3877656"/>
            <a:ext cx="1133983" cy="1038836"/>
          </a:xfrm>
          <a:prstGeom prst="rect">
            <a:avLst/>
          </a:prstGeom>
          <a:effectLst>
            <a:outerShdw blurRad="63500" sx="102000" sy="102000" algn="ctr" rotWithShape="0">
              <a:prstClr val="black">
                <a:alpha val="40000"/>
              </a:prstClr>
            </a:outerShdw>
          </a:effectLst>
        </p:spPr>
      </p:pic>
      <p:pic>
        <p:nvPicPr>
          <p:cNvPr id="3" name="Image 2">
            <a:extLst>
              <a:ext uri="{FF2B5EF4-FFF2-40B4-BE49-F238E27FC236}">
                <a16:creationId xmlns:a16="http://schemas.microsoft.com/office/drawing/2014/main" id="{D6A88B67-5905-2A82-659A-A20A5FC44B97}"/>
              </a:ext>
            </a:extLst>
          </p:cNvPr>
          <p:cNvPicPr>
            <a:picLocks noChangeAspect="1"/>
          </p:cNvPicPr>
          <p:nvPr/>
        </p:nvPicPr>
        <p:blipFill>
          <a:blip r:embed="rId5"/>
          <a:stretch>
            <a:fillRect/>
          </a:stretch>
        </p:blipFill>
        <p:spPr>
          <a:xfrm>
            <a:off x="6645113" y="4166492"/>
            <a:ext cx="2836956" cy="991894"/>
          </a:xfrm>
          <a:prstGeom prst="rect">
            <a:avLst/>
          </a:prstGeom>
        </p:spPr>
      </p:pic>
      <p:pic>
        <p:nvPicPr>
          <p:cNvPr id="6" name="Image 5">
            <a:extLst>
              <a:ext uri="{FF2B5EF4-FFF2-40B4-BE49-F238E27FC236}">
                <a16:creationId xmlns:a16="http://schemas.microsoft.com/office/drawing/2014/main" id="{FEFB967F-2419-A06F-6E7F-6334BEEC1CE7}"/>
              </a:ext>
            </a:extLst>
          </p:cNvPr>
          <p:cNvPicPr>
            <a:picLocks noChangeAspect="1"/>
          </p:cNvPicPr>
          <p:nvPr/>
        </p:nvPicPr>
        <p:blipFill>
          <a:blip r:embed="rId6"/>
          <a:stretch>
            <a:fillRect/>
          </a:stretch>
        </p:blipFill>
        <p:spPr>
          <a:xfrm>
            <a:off x="1893581" y="2645764"/>
            <a:ext cx="3175869" cy="963821"/>
          </a:xfrm>
          <a:prstGeom prst="rect">
            <a:avLst/>
          </a:prstGeom>
        </p:spPr>
      </p:pic>
      <p:pic>
        <p:nvPicPr>
          <p:cNvPr id="12" name="Image 11">
            <a:extLst>
              <a:ext uri="{FF2B5EF4-FFF2-40B4-BE49-F238E27FC236}">
                <a16:creationId xmlns:a16="http://schemas.microsoft.com/office/drawing/2014/main" id="{B872894C-1F30-801D-AD2E-527BC9371079}"/>
              </a:ext>
            </a:extLst>
          </p:cNvPr>
          <p:cNvPicPr>
            <a:picLocks noChangeAspect="1"/>
          </p:cNvPicPr>
          <p:nvPr/>
        </p:nvPicPr>
        <p:blipFill>
          <a:blip r:embed="rId7"/>
          <a:stretch>
            <a:fillRect/>
          </a:stretch>
        </p:blipFill>
        <p:spPr>
          <a:xfrm>
            <a:off x="6592835" y="2708458"/>
            <a:ext cx="3410156" cy="838431"/>
          </a:xfrm>
          <a:prstGeom prst="rect">
            <a:avLst/>
          </a:prstGeom>
        </p:spPr>
      </p:pic>
      <p:pic>
        <p:nvPicPr>
          <p:cNvPr id="19" name="Image 18">
            <a:extLst>
              <a:ext uri="{FF2B5EF4-FFF2-40B4-BE49-F238E27FC236}">
                <a16:creationId xmlns:a16="http://schemas.microsoft.com/office/drawing/2014/main" id="{389D410B-21E9-D028-DEDD-9898D5FC0FE9}"/>
              </a:ext>
            </a:extLst>
          </p:cNvPr>
          <p:cNvPicPr>
            <a:picLocks noChangeAspect="1"/>
          </p:cNvPicPr>
          <p:nvPr/>
        </p:nvPicPr>
        <p:blipFill>
          <a:blip r:embed="rId8"/>
          <a:stretch>
            <a:fillRect/>
          </a:stretch>
        </p:blipFill>
        <p:spPr>
          <a:xfrm>
            <a:off x="1693540" y="5396669"/>
            <a:ext cx="3575955" cy="654615"/>
          </a:xfrm>
          <a:prstGeom prst="rect">
            <a:avLst/>
          </a:prstGeom>
        </p:spPr>
      </p:pic>
      <p:pic>
        <p:nvPicPr>
          <p:cNvPr id="21" name="Image 20">
            <a:extLst>
              <a:ext uri="{FF2B5EF4-FFF2-40B4-BE49-F238E27FC236}">
                <a16:creationId xmlns:a16="http://schemas.microsoft.com/office/drawing/2014/main" id="{D4F1509B-7748-2C37-2339-65BED7203B01}"/>
              </a:ext>
            </a:extLst>
          </p:cNvPr>
          <p:cNvPicPr>
            <a:picLocks noChangeAspect="1"/>
          </p:cNvPicPr>
          <p:nvPr/>
        </p:nvPicPr>
        <p:blipFill>
          <a:blip r:embed="rId9"/>
          <a:stretch>
            <a:fillRect/>
          </a:stretch>
        </p:blipFill>
        <p:spPr>
          <a:xfrm>
            <a:off x="6212179" y="5437166"/>
            <a:ext cx="4520116" cy="573619"/>
          </a:xfrm>
          <a:prstGeom prst="rect">
            <a:avLst/>
          </a:prstGeom>
        </p:spPr>
      </p:pic>
      <p:pic>
        <p:nvPicPr>
          <p:cNvPr id="22" name="Image 21">
            <a:extLst>
              <a:ext uri="{FF2B5EF4-FFF2-40B4-BE49-F238E27FC236}">
                <a16:creationId xmlns:a16="http://schemas.microsoft.com/office/drawing/2014/main" id="{981D8572-6D27-4706-2BF3-CD35E1F04311}"/>
              </a:ext>
            </a:extLst>
          </p:cNvPr>
          <p:cNvPicPr>
            <a:picLocks noChangeAspect="1"/>
          </p:cNvPicPr>
          <p:nvPr/>
        </p:nvPicPr>
        <p:blipFill>
          <a:blip r:embed="rId10"/>
          <a:stretch>
            <a:fillRect/>
          </a:stretch>
        </p:blipFill>
        <p:spPr>
          <a:xfrm>
            <a:off x="151612" y="3791084"/>
            <a:ext cx="1134802" cy="103474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42858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893581" y="59610"/>
            <a:ext cx="10298420" cy="369332"/>
          </a:xfrm>
          <a:prstGeom prst="rect">
            <a:avLst/>
          </a:prstGeom>
          <a:noFill/>
        </p:spPr>
        <p:txBody>
          <a:bodyPr wrap="square" rtlCol="0">
            <a:spAutoFit/>
          </a:bodyPr>
          <a:lstStyle/>
          <a:p>
            <a:pPr algn="ctr"/>
            <a:r>
              <a:rPr lang="fr-FR" b="1" dirty="0"/>
              <a:t>Utiliser des valeurs proportionnelles pour la taille des polices pour permettre le zoom</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Accessibilité 10</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3" y="851825"/>
            <a:ext cx="9857874" cy="276999"/>
          </a:xfrm>
          <a:prstGeom prst="rect">
            <a:avLst/>
          </a:prstGeom>
          <a:noFill/>
        </p:spPr>
        <p:txBody>
          <a:bodyPr wrap="square" rtlCol="0">
            <a:spAutoFit/>
          </a:bodyPr>
          <a:lstStyle/>
          <a:p>
            <a:pPr algn="ctr"/>
            <a:r>
              <a:rPr lang="fr-FR" sz="1200" dirty="0"/>
              <a:t>L’utilisation de polices proportionnelles permet à l’utilisateur malvoyant de zoomer pour adapter le contenu à sa vision</a:t>
            </a:r>
          </a:p>
        </p:txBody>
      </p:sp>
      <p:cxnSp>
        <p:nvCxnSpPr>
          <p:cNvPr id="34" name="Connecteur droit avec flèche 33">
            <a:extLst>
              <a:ext uri="{FF2B5EF4-FFF2-40B4-BE49-F238E27FC236}">
                <a16:creationId xmlns:a16="http://schemas.microsoft.com/office/drawing/2014/main" id="{167D1B32-2353-2387-A6C2-6087EA481FB5}"/>
              </a:ext>
            </a:extLst>
          </p:cNvPr>
          <p:cNvCxnSpPr>
            <a:cxnSpLocks/>
          </p:cNvCxnSpPr>
          <p:nvPr/>
        </p:nvCxnSpPr>
        <p:spPr>
          <a:xfrm>
            <a:off x="1217269" y="1776430"/>
            <a:ext cx="9807668" cy="1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1637931"/>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sp>
        <p:nvSpPr>
          <p:cNvPr id="11" name="Rectangle 10">
            <a:extLst>
              <a:ext uri="{FF2B5EF4-FFF2-40B4-BE49-F238E27FC236}">
                <a16:creationId xmlns:a16="http://schemas.microsoft.com/office/drawing/2014/main" id="{659553A7-3FA9-5C9C-922C-9EB87EB782E3}"/>
              </a:ext>
            </a:extLst>
          </p:cNvPr>
          <p:cNvSpPr/>
          <p:nvPr/>
        </p:nvSpPr>
        <p:spPr>
          <a:xfrm>
            <a:off x="74953" y="2352130"/>
            <a:ext cx="12017270" cy="438555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B05B67F1-BA2E-60F4-9CD6-8DE0D690B235}"/>
              </a:ext>
            </a:extLst>
          </p:cNvPr>
          <p:cNvCxnSpPr>
            <a:cxnSpLocks/>
            <a:stCxn id="11" idx="0"/>
            <a:endCxn id="11" idx="2"/>
          </p:cNvCxnSpPr>
          <p:nvPr/>
        </p:nvCxnSpPr>
        <p:spPr>
          <a:xfrm>
            <a:off x="6083588" y="2352130"/>
            <a:ext cx="0" cy="4385555"/>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CE05185C-0AD9-085D-A266-4689E63619CF}"/>
              </a:ext>
            </a:extLst>
          </p:cNvPr>
          <p:cNvSpPr txBox="1"/>
          <p:nvPr/>
        </p:nvSpPr>
        <p:spPr>
          <a:xfrm>
            <a:off x="286201" y="1637280"/>
            <a:ext cx="534121" cy="276999"/>
          </a:xfrm>
          <a:prstGeom prst="rect">
            <a:avLst/>
          </a:prstGeom>
          <a:noFill/>
        </p:spPr>
        <p:txBody>
          <a:bodyPr wrap="none" rtlCol="0">
            <a:spAutoFit/>
          </a:bodyPr>
          <a:lstStyle/>
          <a:p>
            <a:r>
              <a:rPr lang="fr-FR" sz="1200" dirty="0"/>
              <a:t>Initial</a:t>
            </a:r>
          </a:p>
        </p:txBody>
      </p:sp>
      <p:sp>
        <p:nvSpPr>
          <p:cNvPr id="17" name="ZoneTexte 16">
            <a:extLst>
              <a:ext uri="{FF2B5EF4-FFF2-40B4-BE49-F238E27FC236}">
                <a16:creationId xmlns:a16="http://schemas.microsoft.com/office/drawing/2014/main" id="{B6D5396D-F2DD-FD68-B5FB-EE46753EB14F}"/>
              </a:ext>
            </a:extLst>
          </p:cNvPr>
          <p:cNvSpPr txBox="1"/>
          <p:nvPr/>
        </p:nvSpPr>
        <p:spPr>
          <a:xfrm>
            <a:off x="11182075" y="1645197"/>
            <a:ext cx="479618" cy="276999"/>
          </a:xfrm>
          <a:prstGeom prst="rect">
            <a:avLst/>
          </a:prstGeom>
          <a:noFill/>
        </p:spPr>
        <p:txBody>
          <a:bodyPr wrap="none" rtlCol="0">
            <a:spAutoFit/>
          </a:bodyPr>
          <a:lstStyle/>
          <a:p>
            <a:r>
              <a:rPr lang="fr-FR" sz="1200" dirty="0"/>
              <a:t>Final</a:t>
            </a:r>
          </a:p>
        </p:txBody>
      </p:sp>
      <p:pic>
        <p:nvPicPr>
          <p:cNvPr id="28" name="Image 27">
            <a:extLst>
              <a:ext uri="{FF2B5EF4-FFF2-40B4-BE49-F238E27FC236}">
                <a16:creationId xmlns:a16="http://schemas.microsoft.com/office/drawing/2014/main" id="{58CCC725-C5BF-B3FE-624D-B11BD04BCF23}"/>
              </a:ext>
            </a:extLst>
          </p:cNvPr>
          <p:cNvPicPr>
            <a:picLocks noChangeAspect="1"/>
          </p:cNvPicPr>
          <p:nvPr/>
        </p:nvPicPr>
        <p:blipFill rotWithShape="1">
          <a:blip r:embed="rId3"/>
          <a:srcRect r="44538"/>
          <a:stretch/>
        </p:blipFill>
        <p:spPr>
          <a:xfrm>
            <a:off x="923902" y="3152342"/>
            <a:ext cx="4310738" cy="2785129"/>
          </a:xfrm>
          <a:prstGeom prst="rect">
            <a:avLst/>
          </a:prstGeom>
        </p:spPr>
      </p:pic>
      <p:pic>
        <p:nvPicPr>
          <p:cNvPr id="29" name="Image 28">
            <a:extLst>
              <a:ext uri="{FF2B5EF4-FFF2-40B4-BE49-F238E27FC236}">
                <a16:creationId xmlns:a16="http://schemas.microsoft.com/office/drawing/2014/main" id="{A9164066-A5F2-D26C-2504-7D05A8FC8303}"/>
              </a:ext>
            </a:extLst>
          </p:cNvPr>
          <p:cNvPicPr>
            <a:picLocks noChangeAspect="1"/>
          </p:cNvPicPr>
          <p:nvPr/>
        </p:nvPicPr>
        <p:blipFill rotWithShape="1">
          <a:blip r:embed="rId3"/>
          <a:srcRect l="55151"/>
          <a:stretch/>
        </p:blipFill>
        <p:spPr>
          <a:xfrm>
            <a:off x="6592835" y="3138236"/>
            <a:ext cx="3485875" cy="2785129"/>
          </a:xfrm>
          <a:prstGeom prst="rect">
            <a:avLst/>
          </a:prstGeom>
        </p:spPr>
      </p:pic>
      <p:sp>
        <p:nvSpPr>
          <p:cNvPr id="30" name="ZoneTexte 29">
            <a:extLst>
              <a:ext uri="{FF2B5EF4-FFF2-40B4-BE49-F238E27FC236}">
                <a16:creationId xmlns:a16="http://schemas.microsoft.com/office/drawing/2014/main" id="{58D83A7F-4834-6472-89A0-9D93BB9E7404}"/>
              </a:ext>
            </a:extLst>
          </p:cNvPr>
          <p:cNvSpPr txBox="1"/>
          <p:nvPr/>
        </p:nvSpPr>
        <p:spPr>
          <a:xfrm>
            <a:off x="2296352" y="2574957"/>
            <a:ext cx="1220142" cy="369332"/>
          </a:xfrm>
          <a:prstGeom prst="rect">
            <a:avLst/>
          </a:prstGeom>
          <a:noFill/>
        </p:spPr>
        <p:txBody>
          <a:bodyPr wrap="none" rtlCol="0">
            <a:spAutoFit/>
          </a:bodyPr>
          <a:lstStyle/>
          <a:p>
            <a:r>
              <a:rPr lang="fr-FR" dirty="0"/>
              <a:t>Zoom x200</a:t>
            </a:r>
          </a:p>
        </p:txBody>
      </p:sp>
      <p:sp>
        <p:nvSpPr>
          <p:cNvPr id="31" name="ZoneTexte 30">
            <a:extLst>
              <a:ext uri="{FF2B5EF4-FFF2-40B4-BE49-F238E27FC236}">
                <a16:creationId xmlns:a16="http://schemas.microsoft.com/office/drawing/2014/main" id="{8C820F73-2D03-BC86-9D08-1ABA76873BBC}"/>
              </a:ext>
            </a:extLst>
          </p:cNvPr>
          <p:cNvSpPr txBox="1"/>
          <p:nvPr/>
        </p:nvSpPr>
        <p:spPr>
          <a:xfrm>
            <a:off x="8040612" y="2610894"/>
            <a:ext cx="1220142" cy="369332"/>
          </a:xfrm>
          <a:prstGeom prst="rect">
            <a:avLst/>
          </a:prstGeom>
          <a:noFill/>
        </p:spPr>
        <p:txBody>
          <a:bodyPr wrap="none" rtlCol="0">
            <a:spAutoFit/>
          </a:bodyPr>
          <a:lstStyle/>
          <a:p>
            <a:r>
              <a:rPr lang="fr-FR" dirty="0"/>
              <a:t>Zoom x200</a:t>
            </a:r>
          </a:p>
        </p:txBody>
      </p:sp>
    </p:spTree>
    <p:extLst>
      <p:ext uri="{BB962C8B-B14F-4D97-AF65-F5344CB8AC3E}">
        <p14:creationId xmlns:p14="http://schemas.microsoft.com/office/powerpoint/2010/main" val="2346941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893581" y="59610"/>
            <a:ext cx="10298420" cy="369332"/>
          </a:xfrm>
          <a:prstGeom prst="rect">
            <a:avLst/>
          </a:prstGeom>
          <a:noFill/>
        </p:spPr>
        <p:txBody>
          <a:bodyPr wrap="square" rtlCol="0">
            <a:spAutoFit/>
          </a:bodyPr>
          <a:lstStyle/>
          <a:p>
            <a:pPr algn="ctr"/>
            <a:r>
              <a:rPr lang="fr-FR" b="1" dirty="0"/>
              <a:t>Optimisation de la navigation au clavier</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Accessibilité 10</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2" y="851825"/>
            <a:ext cx="11024937" cy="276999"/>
          </a:xfrm>
          <a:prstGeom prst="rect">
            <a:avLst/>
          </a:prstGeom>
          <a:noFill/>
        </p:spPr>
        <p:txBody>
          <a:bodyPr wrap="square" rtlCol="0">
            <a:spAutoFit/>
          </a:bodyPr>
          <a:lstStyle/>
          <a:p>
            <a:pPr algn="ctr"/>
            <a:r>
              <a:rPr lang="fr-FR" sz="1200" dirty="0"/>
              <a:t>Mise en place de l’élément focus, suppression des liens redondants, mise en place d'un bouton "go-to-top"</a:t>
            </a:r>
          </a:p>
        </p:txBody>
      </p:sp>
      <p:sp>
        <p:nvSpPr>
          <p:cNvPr id="13" name="ZoneTexte 12">
            <a:extLst>
              <a:ext uri="{FF2B5EF4-FFF2-40B4-BE49-F238E27FC236}">
                <a16:creationId xmlns:a16="http://schemas.microsoft.com/office/drawing/2014/main" id="{6CEC4485-E878-8165-7636-0CD29BAE5C9D}"/>
              </a:ext>
            </a:extLst>
          </p:cNvPr>
          <p:cNvSpPr txBox="1"/>
          <p:nvPr/>
        </p:nvSpPr>
        <p:spPr>
          <a:xfrm>
            <a:off x="6833029" y="1607250"/>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sp>
        <p:nvSpPr>
          <p:cNvPr id="11" name="Rectangle 10">
            <a:extLst>
              <a:ext uri="{FF2B5EF4-FFF2-40B4-BE49-F238E27FC236}">
                <a16:creationId xmlns:a16="http://schemas.microsoft.com/office/drawing/2014/main" id="{659553A7-3FA9-5C9C-922C-9EB87EB782E3}"/>
              </a:ext>
            </a:extLst>
          </p:cNvPr>
          <p:cNvSpPr/>
          <p:nvPr/>
        </p:nvSpPr>
        <p:spPr>
          <a:xfrm>
            <a:off x="74953" y="1959430"/>
            <a:ext cx="12017270" cy="47782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C10FBFDB-021E-C00B-84C4-9D4B331E7211}"/>
              </a:ext>
            </a:extLst>
          </p:cNvPr>
          <p:cNvSpPr txBox="1"/>
          <p:nvPr/>
        </p:nvSpPr>
        <p:spPr>
          <a:xfrm>
            <a:off x="99776" y="2134806"/>
            <a:ext cx="2467719" cy="307777"/>
          </a:xfrm>
          <a:prstGeom prst="rect">
            <a:avLst/>
          </a:prstGeom>
          <a:noFill/>
        </p:spPr>
        <p:txBody>
          <a:bodyPr wrap="square" rtlCol="0">
            <a:spAutoFit/>
          </a:bodyPr>
          <a:lstStyle/>
          <a:p>
            <a:pPr algn="ctr"/>
            <a:r>
              <a:rPr lang="fr-FR" sz="1400" dirty="0"/>
              <a:t>Mise en place du :focus</a:t>
            </a:r>
          </a:p>
        </p:txBody>
      </p:sp>
      <p:pic>
        <p:nvPicPr>
          <p:cNvPr id="8" name="Image 7">
            <a:extLst>
              <a:ext uri="{FF2B5EF4-FFF2-40B4-BE49-F238E27FC236}">
                <a16:creationId xmlns:a16="http://schemas.microsoft.com/office/drawing/2014/main" id="{E0EE3CE2-ED00-8D6B-E3ED-EE794FACFEF4}"/>
              </a:ext>
            </a:extLst>
          </p:cNvPr>
          <p:cNvPicPr>
            <a:picLocks noChangeAspect="1"/>
          </p:cNvPicPr>
          <p:nvPr/>
        </p:nvPicPr>
        <p:blipFill>
          <a:blip r:embed="rId3"/>
          <a:stretch>
            <a:fillRect/>
          </a:stretch>
        </p:blipFill>
        <p:spPr>
          <a:xfrm>
            <a:off x="523295" y="2790597"/>
            <a:ext cx="1442357" cy="443391"/>
          </a:xfrm>
          <a:prstGeom prst="rect">
            <a:avLst/>
          </a:prstGeom>
        </p:spPr>
      </p:pic>
      <p:sp>
        <p:nvSpPr>
          <p:cNvPr id="10" name="ZoneTexte 9">
            <a:extLst>
              <a:ext uri="{FF2B5EF4-FFF2-40B4-BE49-F238E27FC236}">
                <a16:creationId xmlns:a16="http://schemas.microsoft.com/office/drawing/2014/main" id="{5CF0159A-ED17-A15A-A22D-71B817CD261E}"/>
              </a:ext>
            </a:extLst>
          </p:cNvPr>
          <p:cNvSpPr txBox="1"/>
          <p:nvPr/>
        </p:nvSpPr>
        <p:spPr>
          <a:xfrm>
            <a:off x="2581396" y="2019125"/>
            <a:ext cx="9510824" cy="307777"/>
          </a:xfrm>
          <a:prstGeom prst="rect">
            <a:avLst/>
          </a:prstGeom>
          <a:noFill/>
        </p:spPr>
        <p:txBody>
          <a:bodyPr wrap="square" rtlCol="0">
            <a:spAutoFit/>
          </a:bodyPr>
          <a:lstStyle/>
          <a:p>
            <a:pPr algn="ctr"/>
            <a:r>
              <a:rPr lang="fr-FR" sz="1400" dirty="0"/>
              <a:t>Suppression des liens redondants</a:t>
            </a:r>
          </a:p>
        </p:txBody>
      </p:sp>
      <p:pic>
        <p:nvPicPr>
          <p:cNvPr id="15" name="Image 14">
            <a:extLst>
              <a:ext uri="{FF2B5EF4-FFF2-40B4-BE49-F238E27FC236}">
                <a16:creationId xmlns:a16="http://schemas.microsoft.com/office/drawing/2014/main" id="{E8955037-A67F-8353-5C68-7AAE9676ACAD}"/>
              </a:ext>
            </a:extLst>
          </p:cNvPr>
          <p:cNvPicPr>
            <a:picLocks noChangeAspect="1"/>
          </p:cNvPicPr>
          <p:nvPr/>
        </p:nvPicPr>
        <p:blipFill rotWithShape="1">
          <a:blip r:embed="rId4"/>
          <a:srcRect l="6291" r="8415" b="12162"/>
          <a:stretch/>
        </p:blipFill>
        <p:spPr>
          <a:xfrm>
            <a:off x="2689018" y="2491082"/>
            <a:ext cx="3134840" cy="1871553"/>
          </a:xfrm>
          <a:prstGeom prst="rect">
            <a:avLst/>
          </a:prstGeom>
        </p:spPr>
      </p:pic>
      <p:pic>
        <p:nvPicPr>
          <p:cNvPr id="19" name="Image 18">
            <a:extLst>
              <a:ext uri="{FF2B5EF4-FFF2-40B4-BE49-F238E27FC236}">
                <a16:creationId xmlns:a16="http://schemas.microsoft.com/office/drawing/2014/main" id="{993D9EF9-598B-97F6-3F41-DDAE79114DCC}"/>
              </a:ext>
            </a:extLst>
          </p:cNvPr>
          <p:cNvPicPr>
            <a:picLocks noChangeAspect="1"/>
          </p:cNvPicPr>
          <p:nvPr/>
        </p:nvPicPr>
        <p:blipFill>
          <a:blip r:embed="rId5"/>
          <a:stretch>
            <a:fillRect/>
          </a:stretch>
        </p:blipFill>
        <p:spPr>
          <a:xfrm>
            <a:off x="5959271" y="2800733"/>
            <a:ext cx="3134840" cy="1502538"/>
          </a:xfrm>
          <a:prstGeom prst="rect">
            <a:avLst/>
          </a:prstGeom>
        </p:spPr>
      </p:pic>
      <p:cxnSp>
        <p:nvCxnSpPr>
          <p:cNvPr id="20" name="Connecteur droit 19">
            <a:extLst>
              <a:ext uri="{FF2B5EF4-FFF2-40B4-BE49-F238E27FC236}">
                <a16:creationId xmlns:a16="http://schemas.microsoft.com/office/drawing/2014/main" id="{669917D9-4DCD-49FC-806A-E022B7E82D0D}"/>
              </a:ext>
            </a:extLst>
          </p:cNvPr>
          <p:cNvCxnSpPr>
            <a:cxnSpLocks/>
          </p:cNvCxnSpPr>
          <p:nvPr/>
        </p:nvCxnSpPr>
        <p:spPr>
          <a:xfrm>
            <a:off x="2567505" y="1959430"/>
            <a:ext cx="0" cy="4778256"/>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1CF89C85-5551-935D-CF20-A3AEFCF6AD28}"/>
              </a:ext>
            </a:extLst>
          </p:cNvPr>
          <p:cNvCxnSpPr>
            <a:cxnSpLocks/>
          </p:cNvCxnSpPr>
          <p:nvPr/>
        </p:nvCxnSpPr>
        <p:spPr>
          <a:xfrm flipH="1">
            <a:off x="74953" y="3640538"/>
            <a:ext cx="2492552" cy="0"/>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BD80088E-B665-7B86-1C37-F6ABB00474C9}"/>
              </a:ext>
            </a:extLst>
          </p:cNvPr>
          <p:cNvCxnSpPr>
            <a:cxnSpLocks/>
          </p:cNvCxnSpPr>
          <p:nvPr/>
        </p:nvCxnSpPr>
        <p:spPr>
          <a:xfrm flipH="1">
            <a:off x="2567505" y="4506689"/>
            <a:ext cx="9524718" cy="0"/>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5" name="Image 34">
            <a:extLst>
              <a:ext uri="{FF2B5EF4-FFF2-40B4-BE49-F238E27FC236}">
                <a16:creationId xmlns:a16="http://schemas.microsoft.com/office/drawing/2014/main" id="{32565DA9-E7C8-D64A-86D5-A2C930870229}"/>
              </a:ext>
            </a:extLst>
          </p:cNvPr>
          <p:cNvPicPr>
            <a:picLocks noChangeAspect="1"/>
          </p:cNvPicPr>
          <p:nvPr/>
        </p:nvPicPr>
        <p:blipFill>
          <a:blip r:embed="rId6"/>
          <a:stretch>
            <a:fillRect/>
          </a:stretch>
        </p:blipFill>
        <p:spPr>
          <a:xfrm>
            <a:off x="9154885" y="2981218"/>
            <a:ext cx="2785698" cy="1318640"/>
          </a:xfrm>
          <a:prstGeom prst="rect">
            <a:avLst/>
          </a:prstGeom>
        </p:spPr>
      </p:pic>
      <p:pic>
        <p:nvPicPr>
          <p:cNvPr id="38" name="Image 37">
            <a:extLst>
              <a:ext uri="{FF2B5EF4-FFF2-40B4-BE49-F238E27FC236}">
                <a16:creationId xmlns:a16="http://schemas.microsoft.com/office/drawing/2014/main" id="{06505503-F0FD-72D3-5A8E-7524C437D4BA}"/>
              </a:ext>
            </a:extLst>
          </p:cNvPr>
          <p:cNvPicPr>
            <a:picLocks noChangeAspect="1"/>
          </p:cNvPicPr>
          <p:nvPr/>
        </p:nvPicPr>
        <p:blipFill>
          <a:blip r:embed="rId7"/>
          <a:stretch>
            <a:fillRect/>
          </a:stretch>
        </p:blipFill>
        <p:spPr>
          <a:xfrm>
            <a:off x="825929" y="5918386"/>
            <a:ext cx="495300" cy="412750"/>
          </a:xfrm>
          <a:prstGeom prst="rect">
            <a:avLst/>
          </a:prstGeom>
        </p:spPr>
      </p:pic>
      <p:pic>
        <p:nvPicPr>
          <p:cNvPr id="40" name="Image 39">
            <a:extLst>
              <a:ext uri="{FF2B5EF4-FFF2-40B4-BE49-F238E27FC236}">
                <a16:creationId xmlns:a16="http://schemas.microsoft.com/office/drawing/2014/main" id="{FB968B6B-D5C8-BD33-067C-5F7A60C2EE3B}"/>
              </a:ext>
            </a:extLst>
          </p:cNvPr>
          <p:cNvPicPr>
            <a:picLocks noChangeAspect="1"/>
          </p:cNvPicPr>
          <p:nvPr/>
        </p:nvPicPr>
        <p:blipFill>
          <a:blip r:embed="rId8"/>
          <a:stretch>
            <a:fillRect/>
          </a:stretch>
        </p:blipFill>
        <p:spPr>
          <a:xfrm>
            <a:off x="197267" y="4800410"/>
            <a:ext cx="2098094" cy="961917"/>
          </a:xfrm>
          <a:prstGeom prst="rect">
            <a:avLst/>
          </a:prstGeom>
        </p:spPr>
      </p:pic>
      <p:sp>
        <p:nvSpPr>
          <p:cNvPr id="41" name="ZoneTexte 40">
            <a:extLst>
              <a:ext uri="{FF2B5EF4-FFF2-40B4-BE49-F238E27FC236}">
                <a16:creationId xmlns:a16="http://schemas.microsoft.com/office/drawing/2014/main" id="{E468D402-8204-6B86-B6AB-649883298790}"/>
              </a:ext>
            </a:extLst>
          </p:cNvPr>
          <p:cNvSpPr txBox="1"/>
          <p:nvPr/>
        </p:nvSpPr>
        <p:spPr>
          <a:xfrm>
            <a:off x="61053" y="3955794"/>
            <a:ext cx="2492552" cy="523220"/>
          </a:xfrm>
          <a:prstGeom prst="rect">
            <a:avLst/>
          </a:prstGeom>
          <a:noFill/>
        </p:spPr>
        <p:txBody>
          <a:bodyPr wrap="square" rtlCol="0">
            <a:spAutoFit/>
          </a:bodyPr>
          <a:lstStyle/>
          <a:p>
            <a:pPr algn="ctr"/>
            <a:r>
              <a:rPr lang="fr-FR" sz="1400" dirty="0"/>
              <a:t>Intégration du bouton</a:t>
            </a:r>
          </a:p>
          <a:p>
            <a:pPr algn="ctr"/>
            <a:r>
              <a:rPr lang="fr-FR" sz="1400" dirty="0"/>
              <a:t> scroll to top</a:t>
            </a:r>
          </a:p>
        </p:txBody>
      </p:sp>
      <p:sp>
        <p:nvSpPr>
          <p:cNvPr id="45" name="ZoneTexte 44">
            <a:extLst>
              <a:ext uri="{FF2B5EF4-FFF2-40B4-BE49-F238E27FC236}">
                <a16:creationId xmlns:a16="http://schemas.microsoft.com/office/drawing/2014/main" id="{07F7EEF9-2798-4C10-D1A5-75AC7C572F08}"/>
              </a:ext>
            </a:extLst>
          </p:cNvPr>
          <p:cNvSpPr txBox="1"/>
          <p:nvPr/>
        </p:nvSpPr>
        <p:spPr>
          <a:xfrm>
            <a:off x="5314436" y="4614947"/>
            <a:ext cx="3406983" cy="535881"/>
          </a:xfrm>
          <a:prstGeom prst="rect">
            <a:avLst/>
          </a:prstGeom>
          <a:noFill/>
        </p:spPr>
        <p:txBody>
          <a:bodyPr wrap="square" rtlCol="0">
            <a:spAutoFit/>
          </a:bodyPr>
          <a:lstStyle/>
          <a:p>
            <a:pPr algn="ctr"/>
            <a:r>
              <a:rPr lang="fr-FR" sz="1400" dirty="0"/>
              <a:t>Modification de la fonction </a:t>
            </a:r>
            <a:r>
              <a:rPr lang="fr-FR" sz="1400" dirty="0" err="1"/>
              <a:t>setUpLightBox</a:t>
            </a:r>
            <a:r>
              <a:rPr lang="fr-FR" sz="1400" dirty="0"/>
              <a:t> : fermeture via la touche ECHAP</a:t>
            </a:r>
          </a:p>
        </p:txBody>
      </p:sp>
      <p:pic>
        <p:nvPicPr>
          <p:cNvPr id="47" name="Image 46">
            <a:extLst>
              <a:ext uri="{FF2B5EF4-FFF2-40B4-BE49-F238E27FC236}">
                <a16:creationId xmlns:a16="http://schemas.microsoft.com/office/drawing/2014/main" id="{1DF2F387-1C57-24A4-FEB4-DCE28C1B55DE}"/>
              </a:ext>
            </a:extLst>
          </p:cNvPr>
          <p:cNvPicPr>
            <a:picLocks noChangeAspect="1"/>
          </p:cNvPicPr>
          <p:nvPr/>
        </p:nvPicPr>
        <p:blipFill>
          <a:blip r:embed="rId9"/>
          <a:stretch>
            <a:fillRect/>
          </a:stretch>
        </p:blipFill>
        <p:spPr>
          <a:xfrm>
            <a:off x="5394019" y="5423174"/>
            <a:ext cx="3327400" cy="1028700"/>
          </a:xfrm>
          <a:prstGeom prst="rect">
            <a:avLst/>
          </a:prstGeom>
        </p:spPr>
      </p:pic>
    </p:spTree>
    <p:extLst>
      <p:ext uri="{BB962C8B-B14F-4D97-AF65-F5344CB8AC3E}">
        <p14:creationId xmlns:p14="http://schemas.microsoft.com/office/powerpoint/2010/main" val="1265768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946790" y="0"/>
            <a:ext cx="10298420" cy="369332"/>
          </a:xfrm>
          <a:prstGeom prst="rect">
            <a:avLst/>
          </a:prstGeom>
          <a:noFill/>
        </p:spPr>
        <p:txBody>
          <a:bodyPr wrap="square" rtlCol="0">
            <a:spAutoFit/>
          </a:bodyPr>
          <a:lstStyle/>
          <a:p>
            <a:pPr algn="ctr"/>
            <a:r>
              <a:rPr lang="fr-FR" b="1" dirty="0"/>
              <a:t>Conclusion</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 y="579682"/>
            <a:ext cx="12191998" cy="338554"/>
          </a:xfrm>
          <a:prstGeom prst="rect">
            <a:avLst/>
          </a:prstGeom>
          <a:noFill/>
        </p:spPr>
        <p:txBody>
          <a:bodyPr wrap="square" rtlCol="0">
            <a:spAutoFit/>
          </a:bodyPr>
          <a:lstStyle/>
          <a:p>
            <a:pPr algn="ctr"/>
            <a:r>
              <a:rPr lang="fr-FR" sz="1600" u="sng" dirty="0"/>
              <a:t>Comparaison des performances</a:t>
            </a:r>
          </a:p>
        </p:txBody>
      </p:sp>
      <p:sp>
        <p:nvSpPr>
          <p:cNvPr id="2" name="ZoneTexte 1">
            <a:extLst>
              <a:ext uri="{FF2B5EF4-FFF2-40B4-BE49-F238E27FC236}">
                <a16:creationId xmlns:a16="http://schemas.microsoft.com/office/drawing/2014/main" id="{672D4F56-6F79-BCEC-0B01-4AA9CCB844B9}"/>
              </a:ext>
            </a:extLst>
          </p:cNvPr>
          <p:cNvSpPr txBox="1"/>
          <p:nvPr/>
        </p:nvSpPr>
        <p:spPr>
          <a:xfrm>
            <a:off x="1240300" y="1128586"/>
            <a:ext cx="4855700" cy="338554"/>
          </a:xfrm>
          <a:prstGeom prst="rect">
            <a:avLst/>
          </a:prstGeom>
          <a:solidFill>
            <a:srgbClr val="FFC000"/>
          </a:solidFill>
          <a:ln>
            <a:solidFill>
              <a:schemeClr val="tx1"/>
            </a:solidFill>
          </a:ln>
        </p:spPr>
        <p:txBody>
          <a:bodyPr wrap="square" rtlCol="0">
            <a:spAutoFit/>
          </a:bodyPr>
          <a:lstStyle/>
          <a:p>
            <a:pPr algn="ctr"/>
            <a:r>
              <a:rPr lang="fr-FR" sz="1600" dirty="0"/>
              <a:t>Initial</a:t>
            </a:r>
          </a:p>
        </p:txBody>
      </p:sp>
      <p:sp>
        <p:nvSpPr>
          <p:cNvPr id="3" name="ZoneTexte 2">
            <a:extLst>
              <a:ext uri="{FF2B5EF4-FFF2-40B4-BE49-F238E27FC236}">
                <a16:creationId xmlns:a16="http://schemas.microsoft.com/office/drawing/2014/main" id="{27E26E4D-A3A8-866C-C17F-89A7B643F003}"/>
              </a:ext>
            </a:extLst>
          </p:cNvPr>
          <p:cNvSpPr txBox="1"/>
          <p:nvPr/>
        </p:nvSpPr>
        <p:spPr>
          <a:xfrm>
            <a:off x="6095998" y="1128586"/>
            <a:ext cx="4855700" cy="338554"/>
          </a:xfrm>
          <a:prstGeom prst="rect">
            <a:avLst/>
          </a:prstGeom>
          <a:solidFill>
            <a:schemeClr val="accent6">
              <a:lumMod val="40000"/>
              <a:lumOff val="60000"/>
            </a:schemeClr>
          </a:solidFill>
          <a:ln>
            <a:solidFill>
              <a:schemeClr val="tx1"/>
            </a:solidFill>
          </a:ln>
        </p:spPr>
        <p:txBody>
          <a:bodyPr wrap="square" rtlCol="0">
            <a:spAutoFit/>
          </a:bodyPr>
          <a:lstStyle/>
          <a:p>
            <a:pPr algn="ctr"/>
            <a:r>
              <a:rPr lang="fr-FR" sz="1600" dirty="0"/>
              <a:t>Final</a:t>
            </a:r>
          </a:p>
        </p:txBody>
      </p:sp>
      <p:sp>
        <p:nvSpPr>
          <p:cNvPr id="6" name="ZoneTexte 5">
            <a:extLst>
              <a:ext uri="{FF2B5EF4-FFF2-40B4-BE49-F238E27FC236}">
                <a16:creationId xmlns:a16="http://schemas.microsoft.com/office/drawing/2014/main" id="{D1FD4E8B-D126-F127-734E-EA239CECE2FF}"/>
              </a:ext>
            </a:extLst>
          </p:cNvPr>
          <p:cNvSpPr txBox="1"/>
          <p:nvPr/>
        </p:nvSpPr>
        <p:spPr>
          <a:xfrm>
            <a:off x="258778" y="2395385"/>
            <a:ext cx="970034" cy="26161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100" dirty="0"/>
              <a:t>Mobile</a:t>
            </a:r>
          </a:p>
        </p:txBody>
      </p:sp>
      <p:sp>
        <p:nvSpPr>
          <p:cNvPr id="12" name="ZoneTexte 11">
            <a:extLst>
              <a:ext uri="{FF2B5EF4-FFF2-40B4-BE49-F238E27FC236}">
                <a16:creationId xmlns:a16="http://schemas.microsoft.com/office/drawing/2014/main" id="{36F782E6-BE1D-3DBF-556D-CEF4309AF1EB}"/>
              </a:ext>
            </a:extLst>
          </p:cNvPr>
          <p:cNvSpPr txBox="1"/>
          <p:nvPr/>
        </p:nvSpPr>
        <p:spPr>
          <a:xfrm>
            <a:off x="258778" y="3827681"/>
            <a:ext cx="970033" cy="261610"/>
          </a:xfrm>
          <a:prstGeom prst="rect">
            <a:avLst/>
          </a:prstGeom>
          <a:noFill/>
        </p:spPr>
        <p:txBody>
          <a:bodyPr wrap="square" rtlCol="0">
            <a:spAutoFit/>
          </a:bodyPr>
          <a:lstStyle/>
          <a:p>
            <a:pPr algn="ctr"/>
            <a:r>
              <a:rPr lang="fr-FR" sz="1100" dirty="0"/>
              <a:t>Desktop</a:t>
            </a:r>
          </a:p>
        </p:txBody>
      </p:sp>
      <p:sp>
        <p:nvSpPr>
          <p:cNvPr id="16" name="Rectangle 15">
            <a:extLst>
              <a:ext uri="{FF2B5EF4-FFF2-40B4-BE49-F238E27FC236}">
                <a16:creationId xmlns:a16="http://schemas.microsoft.com/office/drawing/2014/main" id="{8B597323-EC11-F0C7-80AF-25268F630423}"/>
              </a:ext>
            </a:extLst>
          </p:cNvPr>
          <p:cNvSpPr/>
          <p:nvPr/>
        </p:nvSpPr>
        <p:spPr>
          <a:xfrm>
            <a:off x="1240300" y="1128585"/>
            <a:ext cx="4855698" cy="35460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451532EF-ECCE-21AC-1129-E457A890F4FC}"/>
              </a:ext>
            </a:extLst>
          </p:cNvPr>
          <p:cNvSpPr/>
          <p:nvPr/>
        </p:nvSpPr>
        <p:spPr>
          <a:xfrm>
            <a:off x="6095996" y="1128586"/>
            <a:ext cx="4855698" cy="3546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C2251638-B13D-C7D8-04E2-E6A9BACAB2E5}"/>
              </a:ext>
            </a:extLst>
          </p:cNvPr>
          <p:cNvSpPr/>
          <p:nvPr/>
        </p:nvSpPr>
        <p:spPr>
          <a:xfrm>
            <a:off x="270266" y="3242338"/>
            <a:ext cx="10681428" cy="143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E35EACC1-77F1-1B94-744D-02FB02E70126}"/>
              </a:ext>
            </a:extLst>
          </p:cNvPr>
          <p:cNvSpPr/>
          <p:nvPr/>
        </p:nvSpPr>
        <p:spPr>
          <a:xfrm>
            <a:off x="270266" y="1760998"/>
            <a:ext cx="10681428" cy="1481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a:extLst>
              <a:ext uri="{FF2B5EF4-FFF2-40B4-BE49-F238E27FC236}">
                <a16:creationId xmlns:a16="http://schemas.microsoft.com/office/drawing/2014/main" id="{A41E4131-9639-3597-E57F-A0723F91A2FD}"/>
              </a:ext>
            </a:extLst>
          </p:cNvPr>
          <p:cNvPicPr>
            <a:picLocks noChangeAspect="1"/>
          </p:cNvPicPr>
          <p:nvPr/>
        </p:nvPicPr>
        <p:blipFill rotWithShape="1">
          <a:blip r:embed="rId3"/>
          <a:srcRect b="5639"/>
          <a:stretch/>
        </p:blipFill>
        <p:spPr>
          <a:xfrm>
            <a:off x="6323694" y="2169740"/>
            <a:ext cx="2024876" cy="672703"/>
          </a:xfrm>
          <a:prstGeom prst="rect">
            <a:avLst/>
          </a:prstGeom>
        </p:spPr>
      </p:pic>
      <p:pic>
        <p:nvPicPr>
          <p:cNvPr id="27" name="Image 26">
            <a:extLst>
              <a:ext uri="{FF2B5EF4-FFF2-40B4-BE49-F238E27FC236}">
                <a16:creationId xmlns:a16="http://schemas.microsoft.com/office/drawing/2014/main" id="{C5ABCB7F-1FAD-DA06-4790-5B5A9BEA8AA3}"/>
              </a:ext>
            </a:extLst>
          </p:cNvPr>
          <p:cNvPicPr>
            <a:picLocks noChangeAspect="1"/>
          </p:cNvPicPr>
          <p:nvPr/>
        </p:nvPicPr>
        <p:blipFill>
          <a:blip r:embed="rId4"/>
          <a:stretch>
            <a:fillRect/>
          </a:stretch>
        </p:blipFill>
        <p:spPr>
          <a:xfrm>
            <a:off x="6309709" y="3738546"/>
            <a:ext cx="2081203" cy="636603"/>
          </a:xfrm>
          <a:prstGeom prst="rect">
            <a:avLst/>
          </a:prstGeom>
        </p:spPr>
      </p:pic>
      <p:sp>
        <p:nvSpPr>
          <p:cNvPr id="28" name="Rectangle 27">
            <a:extLst>
              <a:ext uri="{FF2B5EF4-FFF2-40B4-BE49-F238E27FC236}">
                <a16:creationId xmlns:a16="http://schemas.microsoft.com/office/drawing/2014/main" id="{7943B48C-9523-4FF2-AA40-2206C7CFFE03}"/>
              </a:ext>
            </a:extLst>
          </p:cNvPr>
          <p:cNvSpPr/>
          <p:nvPr/>
        </p:nvSpPr>
        <p:spPr>
          <a:xfrm>
            <a:off x="8523514" y="3242338"/>
            <a:ext cx="2428180" cy="1432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4EB48D85-FF43-69A7-E9CF-2541FFE769AB}"/>
              </a:ext>
            </a:extLst>
          </p:cNvPr>
          <p:cNvSpPr/>
          <p:nvPr/>
        </p:nvSpPr>
        <p:spPr>
          <a:xfrm>
            <a:off x="8523514" y="1467140"/>
            <a:ext cx="2428180" cy="17751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154F3177-CBFB-3CC1-88A7-68B3CD7E749A}"/>
              </a:ext>
            </a:extLst>
          </p:cNvPr>
          <p:cNvSpPr txBox="1"/>
          <p:nvPr/>
        </p:nvSpPr>
        <p:spPr>
          <a:xfrm>
            <a:off x="6784558" y="1499388"/>
            <a:ext cx="970034" cy="26161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100" dirty="0" err="1"/>
              <a:t>Index.html</a:t>
            </a:r>
            <a:endParaRPr lang="fr-FR" sz="1100" dirty="0"/>
          </a:p>
        </p:txBody>
      </p:sp>
      <p:sp>
        <p:nvSpPr>
          <p:cNvPr id="32" name="Rectangle 31">
            <a:extLst>
              <a:ext uri="{FF2B5EF4-FFF2-40B4-BE49-F238E27FC236}">
                <a16:creationId xmlns:a16="http://schemas.microsoft.com/office/drawing/2014/main" id="{4EE0E2BA-B586-2234-7C3B-94C4C7310C44}"/>
              </a:ext>
            </a:extLst>
          </p:cNvPr>
          <p:cNvSpPr/>
          <p:nvPr/>
        </p:nvSpPr>
        <p:spPr>
          <a:xfrm>
            <a:off x="3662072" y="1469530"/>
            <a:ext cx="2428180" cy="32051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74B64302-35EE-74F2-D928-C867B672EF81}"/>
              </a:ext>
            </a:extLst>
          </p:cNvPr>
          <p:cNvSpPr txBox="1"/>
          <p:nvPr/>
        </p:nvSpPr>
        <p:spPr>
          <a:xfrm>
            <a:off x="1923116" y="1483480"/>
            <a:ext cx="970034" cy="26161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100" dirty="0" err="1"/>
              <a:t>Index.html</a:t>
            </a:r>
            <a:endParaRPr lang="fr-FR" sz="1100" dirty="0"/>
          </a:p>
        </p:txBody>
      </p:sp>
      <p:sp>
        <p:nvSpPr>
          <p:cNvPr id="34" name="ZoneTexte 33">
            <a:extLst>
              <a:ext uri="{FF2B5EF4-FFF2-40B4-BE49-F238E27FC236}">
                <a16:creationId xmlns:a16="http://schemas.microsoft.com/office/drawing/2014/main" id="{A0EAC0CE-0D78-2C89-E55A-670919E8D55C}"/>
              </a:ext>
            </a:extLst>
          </p:cNvPr>
          <p:cNvSpPr txBox="1"/>
          <p:nvPr/>
        </p:nvSpPr>
        <p:spPr>
          <a:xfrm>
            <a:off x="4437402" y="1499388"/>
            <a:ext cx="970034" cy="2616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100" dirty="0" err="1"/>
              <a:t>contact.html</a:t>
            </a:r>
            <a:endParaRPr lang="fr-FR" sz="1100" dirty="0"/>
          </a:p>
        </p:txBody>
      </p:sp>
      <p:sp>
        <p:nvSpPr>
          <p:cNvPr id="36" name="ZoneTexte 35">
            <a:extLst>
              <a:ext uri="{FF2B5EF4-FFF2-40B4-BE49-F238E27FC236}">
                <a16:creationId xmlns:a16="http://schemas.microsoft.com/office/drawing/2014/main" id="{DEA07276-9DAB-D8A7-61FA-6BE9198AB3E7}"/>
              </a:ext>
            </a:extLst>
          </p:cNvPr>
          <p:cNvSpPr txBox="1"/>
          <p:nvPr/>
        </p:nvSpPr>
        <p:spPr>
          <a:xfrm>
            <a:off x="9299125" y="1499388"/>
            <a:ext cx="970034" cy="26161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100" dirty="0" err="1"/>
              <a:t>contact.html</a:t>
            </a:r>
            <a:endParaRPr lang="fr-FR" sz="1100" dirty="0"/>
          </a:p>
        </p:txBody>
      </p:sp>
      <p:pic>
        <p:nvPicPr>
          <p:cNvPr id="39" name="Image 38">
            <a:extLst>
              <a:ext uri="{FF2B5EF4-FFF2-40B4-BE49-F238E27FC236}">
                <a16:creationId xmlns:a16="http://schemas.microsoft.com/office/drawing/2014/main" id="{4366A05A-2CFC-0D5E-824C-392F0969BD19}"/>
              </a:ext>
            </a:extLst>
          </p:cNvPr>
          <p:cNvPicPr>
            <a:picLocks noChangeAspect="1"/>
          </p:cNvPicPr>
          <p:nvPr/>
        </p:nvPicPr>
        <p:blipFill>
          <a:blip r:embed="rId5"/>
          <a:stretch>
            <a:fillRect/>
          </a:stretch>
        </p:blipFill>
        <p:spPr>
          <a:xfrm>
            <a:off x="1490714" y="2209937"/>
            <a:ext cx="1834837" cy="632506"/>
          </a:xfrm>
          <a:prstGeom prst="rect">
            <a:avLst/>
          </a:prstGeom>
        </p:spPr>
      </p:pic>
      <p:pic>
        <p:nvPicPr>
          <p:cNvPr id="43" name="Image 42">
            <a:extLst>
              <a:ext uri="{FF2B5EF4-FFF2-40B4-BE49-F238E27FC236}">
                <a16:creationId xmlns:a16="http://schemas.microsoft.com/office/drawing/2014/main" id="{D0695664-DB6F-E91A-A852-34C6CB04DF7A}"/>
              </a:ext>
            </a:extLst>
          </p:cNvPr>
          <p:cNvPicPr>
            <a:picLocks noChangeAspect="1"/>
          </p:cNvPicPr>
          <p:nvPr/>
        </p:nvPicPr>
        <p:blipFill>
          <a:blip r:embed="rId6"/>
          <a:stretch>
            <a:fillRect/>
          </a:stretch>
        </p:blipFill>
        <p:spPr>
          <a:xfrm>
            <a:off x="1490714" y="3756656"/>
            <a:ext cx="1932668" cy="600385"/>
          </a:xfrm>
          <a:prstGeom prst="rect">
            <a:avLst/>
          </a:prstGeom>
        </p:spPr>
      </p:pic>
      <p:sp>
        <p:nvSpPr>
          <p:cNvPr id="46" name="ZoneTexte 45">
            <a:extLst>
              <a:ext uri="{FF2B5EF4-FFF2-40B4-BE49-F238E27FC236}">
                <a16:creationId xmlns:a16="http://schemas.microsoft.com/office/drawing/2014/main" id="{52C85AD7-FA2C-8FD7-25CE-E4A8406CA3BC}"/>
              </a:ext>
            </a:extLst>
          </p:cNvPr>
          <p:cNvSpPr txBox="1"/>
          <p:nvPr/>
        </p:nvSpPr>
        <p:spPr>
          <a:xfrm>
            <a:off x="0" y="5064707"/>
            <a:ext cx="12191999" cy="1754326"/>
          </a:xfrm>
          <a:prstGeom prst="rect">
            <a:avLst/>
          </a:prstGeom>
          <a:noFill/>
        </p:spPr>
        <p:txBody>
          <a:bodyPr wrap="square" rtlCol="0">
            <a:spAutoFit/>
          </a:bodyPr>
          <a:lstStyle/>
          <a:p>
            <a:r>
              <a:rPr lang="fr-FR" dirty="0"/>
              <a:t>Il est impératif de garder un esprit critique vis-à-vis des éléments de tests automatisés, d’autant plus dans le domaine de l’accessibilité.</a:t>
            </a:r>
          </a:p>
          <a:p>
            <a:endParaRPr lang="fr-FR" dirty="0"/>
          </a:p>
          <a:p>
            <a:r>
              <a:rPr lang="fr-FR" dirty="0"/>
              <a:t>L’analyse, l’interprétation humaine et le retour sur expérience sont des éléments primordiaux dans une stratégie SEO à long terme (mots clés, trafic…).</a:t>
            </a:r>
          </a:p>
          <a:p>
            <a:r>
              <a:rPr lang="fr-FR" dirty="0"/>
              <a:t> </a:t>
            </a:r>
          </a:p>
        </p:txBody>
      </p:sp>
      <p:pic>
        <p:nvPicPr>
          <p:cNvPr id="49" name="Image 48">
            <a:extLst>
              <a:ext uri="{FF2B5EF4-FFF2-40B4-BE49-F238E27FC236}">
                <a16:creationId xmlns:a16="http://schemas.microsoft.com/office/drawing/2014/main" id="{87E755EE-F9B5-F449-9981-35B09887A9E4}"/>
              </a:ext>
            </a:extLst>
          </p:cNvPr>
          <p:cNvPicPr>
            <a:picLocks noChangeAspect="1"/>
          </p:cNvPicPr>
          <p:nvPr/>
        </p:nvPicPr>
        <p:blipFill>
          <a:blip r:embed="rId7"/>
          <a:stretch>
            <a:fillRect/>
          </a:stretch>
        </p:blipFill>
        <p:spPr>
          <a:xfrm>
            <a:off x="4004367" y="2193129"/>
            <a:ext cx="1977781" cy="673548"/>
          </a:xfrm>
          <a:prstGeom prst="rect">
            <a:avLst/>
          </a:prstGeom>
        </p:spPr>
      </p:pic>
      <p:pic>
        <p:nvPicPr>
          <p:cNvPr id="51" name="Image 50">
            <a:extLst>
              <a:ext uri="{FF2B5EF4-FFF2-40B4-BE49-F238E27FC236}">
                <a16:creationId xmlns:a16="http://schemas.microsoft.com/office/drawing/2014/main" id="{F60600BB-A7C1-8445-549F-0224CEB04E4B}"/>
              </a:ext>
            </a:extLst>
          </p:cNvPr>
          <p:cNvPicPr>
            <a:picLocks noChangeAspect="1"/>
          </p:cNvPicPr>
          <p:nvPr/>
        </p:nvPicPr>
        <p:blipFill>
          <a:blip r:embed="rId8"/>
          <a:stretch>
            <a:fillRect/>
          </a:stretch>
        </p:blipFill>
        <p:spPr>
          <a:xfrm>
            <a:off x="3856642" y="3738546"/>
            <a:ext cx="1988512" cy="648292"/>
          </a:xfrm>
          <a:prstGeom prst="rect">
            <a:avLst/>
          </a:prstGeom>
        </p:spPr>
      </p:pic>
      <p:pic>
        <p:nvPicPr>
          <p:cNvPr id="53" name="Image 52">
            <a:extLst>
              <a:ext uri="{FF2B5EF4-FFF2-40B4-BE49-F238E27FC236}">
                <a16:creationId xmlns:a16="http://schemas.microsoft.com/office/drawing/2014/main" id="{F20BF814-861C-FED4-CF9C-BD8EA06BE56D}"/>
              </a:ext>
            </a:extLst>
          </p:cNvPr>
          <p:cNvPicPr>
            <a:picLocks noChangeAspect="1"/>
          </p:cNvPicPr>
          <p:nvPr/>
        </p:nvPicPr>
        <p:blipFill>
          <a:blip r:embed="rId9"/>
          <a:stretch>
            <a:fillRect/>
          </a:stretch>
        </p:blipFill>
        <p:spPr>
          <a:xfrm>
            <a:off x="8798303" y="2185301"/>
            <a:ext cx="1977781" cy="649055"/>
          </a:xfrm>
          <a:prstGeom prst="rect">
            <a:avLst/>
          </a:prstGeom>
        </p:spPr>
      </p:pic>
      <p:pic>
        <p:nvPicPr>
          <p:cNvPr id="55" name="Image 54">
            <a:extLst>
              <a:ext uri="{FF2B5EF4-FFF2-40B4-BE49-F238E27FC236}">
                <a16:creationId xmlns:a16="http://schemas.microsoft.com/office/drawing/2014/main" id="{469EAD71-1894-9AE2-1A42-EABC22DD737E}"/>
              </a:ext>
            </a:extLst>
          </p:cNvPr>
          <p:cNvPicPr>
            <a:picLocks noChangeAspect="1"/>
          </p:cNvPicPr>
          <p:nvPr/>
        </p:nvPicPr>
        <p:blipFill>
          <a:blip r:embed="rId10"/>
          <a:stretch>
            <a:fillRect/>
          </a:stretch>
        </p:blipFill>
        <p:spPr>
          <a:xfrm>
            <a:off x="8712338" y="3730220"/>
            <a:ext cx="1988512" cy="620270"/>
          </a:xfrm>
          <a:prstGeom prst="rect">
            <a:avLst/>
          </a:prstGeom>
        </p:spPr>
      </p:pic>
    </p:spTree>
    <p:extLst>
      <p:ext uri="{BB962C8B-B14F-4D97-AF65-F5344CB8AC3E}">
        <p14:creationId xmlns:p14="http://schemas.microsoft.com/office/powerpoint/2010/main" val="1110114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Optimisation des images </a:t>
            </a:r>
          </a:p>
        </p:txBody>
      </p:sp>
      <p:pic>
        <p:nvPicPr>
          <p:cNvPr id="6" name="Image 5">
            <a:extLst>
              <a:ext uri="{FF2B5EF4-FFF2-40B4-BE49-F238E27FC236}">
                <a16:creationId xmlns:a16="http://schemas.microsoft.com/office/drawing/2014/main" id="{E548092B-243D-1423-77B6-9F20CC652043}"/>
              </a:ext>
            </a:extLst>
          </p:cNvPr>
          <p:cNvPicPr>
            <a:picLocks noChangeAspect="1"/>
          </p:cNvPicPr>
          <p:nvPr/>
        </p:nvPicPr>
        <p:blipFill>
          <a:blip r:embed="rId2"/>
          <a:stretch>
            <a:fillRect/>
          </a:stretch>
        </p:blipFill>
        <p:spPr>
          <a:xfrm>
            <a:off x="198085" y="1962196"/>
            <a:ext cx="2647328" cy="4452051"/>
          </a:xfrm>
          <a:prstGeom prst="rect">
            <a:avLst/>
          </a:prstGeom>
          <a:effectLst>
            <a:outerShdw blurRad="63500" sx="102000" sy="102000" algn="ctr" rotWithShape="0">
              <a:prstClr val="black">
                <a:alpha val="40000"/>
              </a:prstClr>
            </a:outerShdw>
          </a:effectLst>
        </p:spPr>
      </p:pic>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 1</a:t>
            </a:r>
          </a:p>
        </p:txBody>
      </p:sp>
      <p:sp>
        <p:nvSpPr>
          <p:cNvPr id="8" name="ZoneTexte 7">
            <a:extLst>
              <a:ext uri="{FF2B5EF4-FFF2-40B4-BE49-F238E27FC236}">
                <a16:creationId xmlns:a16="http://schemas.microsoft.com/office/drawing/2014/main" id="{231C4DA3-2EE1-9462-D37E-4C8DAE227CE2}"/>
              </a:ext>
            </a:extLst>
          </p:cNvPr>
          <p:cNvSpPr txBox="1"/>
          <p:nvPr/>
        </p:nvSpPr>
        <p:spPr>
          <a:xfrm>
            <a:off x="468367" y="1460133"/>
            <a:ext cx="1978427" cy="276999"/>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0" y="754312"/>
            <a:ext cx="12192000" cy="276999"/>
          </a:xfrm>
          <a:prstGeom prst="rect">
            <a:avLst/>
          </a:prstGeom>
          <a:noFill/>
        </p:spPr>
        <p:txBody>
          <a:bodyPr wrap="square" rtlCol="0">
            <a:spAutoFit/>
          </a:bodyPr>
          <a:lstStyle/>
          <a:p>
            <a:pPr algn="ctr"/>
            <a:r>
              <a:rPr lang="fr-FR" sz="1200" dirty="0"/>
              <a:t>L’utilisation de format de compression </a:t>
            </a:r>
            <a:r>
              <a:rPr lang="fr-FR" sz="1200" dirty="0" err="1"/>
              <a:t>next-gen</a:t>
            </a:r>
            <a:r>
              <a:rPr lang="fr-FR" sz="1200" dirty="0"/>
              <a:t> a une incidence sur les performances du site et de son référencement.</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9558323" y="1460133"/>
            <a:ext cx="2069926" cy="276999"/>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Nouvel indice de performance</a:t>
            </a:r>
          </a:p>
        </p:txBody>
      </p:sp>
      <p:pic>
        <p:nvPicPr>
          <p:cNvPr id="19" name="Image 18">
            <a:extLst>
              <a:ext uri="{FF2B5EF4-FFF2-40B4-BE49-F238E27FC236}">
                <a16:creationId xmlns:a16="http://schemas.microsoft.com/office/drawing/2014/main" id="{D3728857-027D-6CF5-18E4-6C7854BF8399}"/>
              </a:ext>
            </a:extLst>
          </p:cNvPr>
          <p:cNvPicPr>
            <a:picLocks noChangeAspect="1"/>
          </p:cNvPicPr>
          <p:nvPr/>
        </p:nvPicPr>
        <p:blipFill rotWithShape="1">
          <a:blip r:embed="rId3"/>
          <a:srcRect/>
          <a:stretch/>
        </p:blipFill>
        <p:spPr>
          <a:xfrm>
            <a:off x="6484071" y="2508058"/>
            <a:ext cx="2429878" cy="2913955"/>
          </a:xfrm>
          <a:prstGeom prst="rect">
            <a:avLst/>
          </a:prstGeom>
        </p:spPr>
      </p:pic>
      <p:pic>
        <p:nvPicPr>
          <p:cNvPr id="23" name="Image 22">
            <a:extLst>
              <a:ext uri="{FF2B5EF4-FFF2-40B4-BE49-F238E27FC236}">
                <a16:creationId xmlns:a16="http://schemas.microsoft.com/office/drawing/2014/main" id="{B4E30531-2AEC-5307-AC0E-E4B388ED0C44}"/>
              </a:ext>
            </a:extLst>
          </p:cNvPr>
          <p:cNvPicPr>
            <a:picLocks noChangeAspect="1"/>
          </p:cNvPicPr>
          <p:nvPr/>
        </p:nvPicPr>
        <p:blipFill rotWithShape="1">
          <a:blip r:embed="rId4"/>
          <a:srcRect r="18174"/>
          <a:stretch/>
        </p:blipFill>
        <p:spPr>
          <a:xfrm>
            <a:off x="9364682" y="1962196"/>
            <a:ext cx="2617629" cy="4452050"/>
          </a:xfrm>
          <a:prstGeom prst="rect">
            <a:avLst/>
          </a:prstGeom>
          <a:effectLst>
            <a:outerShdw blurRad="63500" sx="102000" sy="102000" algn="ctr" rotWithShape="0">
              <a:prstClr val="black">
                <a:alpha val="40000"/>
              </a:prstClr>
            </a:outerShdw>
          </a:effectLst>
        </p:spPr>
      </p:pic>
      <p:pic>
        <p:nvPicPr>
          <p:cNvPr id="28" name="Image 27">
            <a:extLst>
              <a:ext uri="{FF2B5EF4-FFF2-40B4-BE49-F238E27FC236}">
                <a16:creationId xmlns:a16="http://schemas.microsoft.com/office/drawing/2014/main" id="{E7B5B3B8-708B-90D7-C9DE-74D39B0A05D5}"/>
              </a:ext>
            </a:extLst>
          </p:cNvPr>
          <p:cNvPicPr>
            <a:picLocks noChangeAspect="1"/>
          </p:cNvPicPr>
          <p:nvPr/>
        </p:nvPicPr>
        <p:blipFill>
          <a:blip r:embed="rId5"/>
          <a:stretch>
            <a:fillRect/>
          </a:stretch>
        </p:blipFill>
        <p:spPr>
          <a:xfrm>
            <a:off x="3307734" y="2508057"/>
            <a:ext cx="2312717" cy="3339070"/>
          </a:xfrm>
          <a:prstGeom prst="rect">
            <a:avLst/>
          </a:prstGeom>
        </p:spPr>
      </p:pic>
      <p:pic>
        <p:nvPicPr>
          <p:cNvPr id="30" name="Image 29">
            <a:extLst>
              <a:ext uri="{FF2B5EF4-FFF2-40B4-BE49-F238E27FC236}">
                <a16:creationId xmlns:a16="http://schemas.microsoft.com/office/drawing/2014/main" id="{CB36C6C4-F536-361D-5EAF-0B2E6AF031C2}"/>
              </a:ext>
            </a:extLst>
          </p:cNvPr>
          <p:cNvPicPr>
            <a:picLocks noChangeAspect="1"/>
          </p:cNvPicPr>
          <p:nvPr/>
        </p:nvPicPr>
        <p:blipFill>
          <a:blip r:embed="rId6"/>
          <a:stretch>
            <a:fillRect/>
          </a:stretch>
        </p:blipFill>
        <p:spPr>
          <a:xfrm>
            <a:off x="6516155" y="5957266"/>
            <a:ext cx="2309002" cy="352082"/>
          </a:xfrm>
          <a:prstGeom prst="rect">
            <a:avLst/>
          </a:prstGeom>
        </p:spPr>
      </p:pic>
      <p:sp>
        <p:nvSpPr>
          <p:cNvPr id="32" name="Rectangle 31">
            <a:extLst>
              <a:ext uri="{FF2B5EF4-FFF2-40B4-BE49-F238E27FC236}">
                <a16:creationId xmlns:a16="http://schemas.microsoft.com/office/drawing/2014/main" id="{E87445C3-CA42-3ACB-2A95-D44AFE635827}"/>
              </a:ext>
            </a:extLst>
          </p:cNvPr>
          <p:cNvSpPr/>
          <p:nvPr/>
        </p:nvSpPr>
        <p:spPr>
          <a:xfrm>
            <a:off x="3020644" y="1957409"/>
            <a:ext cx="6155440" cy="445205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endCxn id="15" idx="1"/>
          </p:cNvCxnSpPr>
          <p:nvPr/>
        </p:nvCxnSpPr>
        <p:spPr>
          <a:xfrm>
            <a:off x="2446794" y="1598632"/>
            <a:ext cx="711152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Image 35">
            <a:extLst>
              <a:ext uri="{FF2B5EF4-FFF2-40B4-BE49-F238E27FC236}">
                <a16:creationId xmlns:a16="http://schemas.microsoft.com/office/drawing/2014/main" id="{D6E9000E-B626-BAD9-2850-654D7153D412}"/>
              </a:ext>
            </a:extLst>
          </p:cNvPr>
          <p:cNvPicPr>
            <a:picLocks noChangeAspect="1"/>
          </p:cNvPicPr>
          <p:nvPr/>
        </p:nvPicPr>
        <p:blipFill>
          <a:blip r:embed="rId7"/>
          <a:stretch>
            <a:fillRect/>
          </a:stretch>
        </p:blipFill>
        <p:spPr>
          <a:xfrm>
            <a:off x="3355873" y="5957265"/>
            <a:ext cx="2248524" cy="352082"/>
          </a:xfrm>
          <a:prstGeom prst="rect">
            <a:avLst/>
          </a:prstGeom>
        </p:spPr>
      </p:pic>
      <p:sp>
        <p:nvSpPr>
          <p:cNvPr id="13" name="ZoneTexte 12">
            <a:extLst>
              <a:ext uri="{FF2B5EF4-FFF2-40B4-BE49-F238E27FC236}">
                <a16:creationId xmlns:a16="http://schemas.microsoft.com/office/drawing/2014/main" id="{6CEC4485-E878-8165-7636-0CD29BAE5C9D}"/>
              </a:ext>
            </a:extLst>
          </p:cNvPr>
          <p:cNvSpPr txBox="1"/>
          <p:nvPr/>
        </p:nvSpPr>
        <p:spPr>
          <a:xfrm>
            <a:off x="5599165" y="1460133"/>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cxnSp>
        <p:nvCxnSpPr>
          <p:cNvPr id="39" name="Connecteur droit 38">
            <a:extLst>
              <a:ext uri="{FF2B5EF4-FFF2-40B4-BE49-F238E27FC236}">
                <a16:creationId xmlns:a16="http://schemas.microsoft.com/office/drawing/2014/main" id="{780747E3-7747-2408-5B82-1476D10C3288}"/>
              </a:ext>
            </a:extLst>
          </p:cNvPr>
          <p:cNvCxnSpPr>
            <a:stCxn id="32" idx="0"/>
            <a:endCxn id="32" idx="2"/>
          </p:cNvCxnSpPr>
          <p:nvPr/>
        </p:nvCxnSpPr>
        <p:spPr>
          <a:xfrm>
            <a:off x="6098364" y="1957409"/>
            <a:ext cx="0" cy="445205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C1CC60C-F4E1-E1DE-BD7D-8D93E7C89F21}"/>
              </a:ext>
            </a:extLst>
          </p:cNvPr>
          <p:cNvSpPr txBox="1"/>
          <p:nvPr/>
        </p:nvSpPr>
        <p:spPr>
          <a:xfrm>
            <a:off x="4213075" y="1978954"/>
            <a:ext cx="534121" cy="276999"/>
          </a:xfrm>
          <a:prstGeom prst="rect">
            <a:avLst/>
          </a:prstGeom>
          <a:noFill/>
        </p:spPr>
        <p:txBody>
          <a:bodyPr wrap="none" rtlCol="0">
            <a:spAutoFit/>
          </a:bodyPr>
          <a:lstStyle/>
          <a:p>
            <a:r>
              <a:rPr lang="fr-FR" sz="1200" dirty="0"/>
              <a:t>Initial</a:t>
            </a:r>
          </a:p>
        </p:txBody>
      </p:sp>
      <p:sp>
        <p:nvSpPr>
          <p:cNvPr id="41" name="ZoneTexte 40">
            <a:extLst>
              <a:ext uri="{FF2B5EF4-FFF2-40B4-BE49-F238E27FC236}">
                <a16:creationId xmlns:a16="http://schemas.microsoft.com/office/drawing/2014/main" id="{3A26953B-CE3F-3779-389C-2F1ECAE6FC26}"/>
              </a:ext>
            </a:extLst>
          </p:cNvPr>
          <p:cNvSpPr txBox="1"/>
          <p:nvPr/>
        </p:nvSpPr>
        <p:spPr>
          <a:xfrm>
            <a:off x="7491715" y="1972804"/>
            <a:ext cx="479618" cy="276999"/>
          </a:xfrm>
          <a:prstGeom prst="rect">
            <a:avLst/>
          </a:prstGeom>
          <a:noFill/>
        </p:spPr>
        <p:txBody>
          <a:bodyPr wrap="none" rtlCol="0">
            <a:spAutoFit/>
          </a:bodyPr>
          <a:lstStyle/>
          <a:p>
            <a:r>
              <a:rPr lang="fr-FR" sz="1200" dirty="0"/>
              <a:t>Final</a:t>
            </a:r>
          </a:p>
        </p:txBody>
      </p:sp>
    </p:spTree>
    <p:extLst>
      <p:ext uri="{BB962C8B-B14F-4D97-AF65-F5344CB8AC3E}">
        <p14:creationId xmlns:p14="http://schemas.microsoft.com/office/powerpoint/2010/main" val="1702947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Amélioration des balises </a:t>
            </a:r>
            <a:r>
              <a:rPr lang="fr-FR" b="1" dirty="0" err="1"/>
              <a:t>meta</a:t>
            </a:r>
            <a:r>
              <a:rPr lang="fr-FR" b="1" dirty="0"/>
              <a:t> </a:t>
            </a:r>
            <a:r>
              <a:rPr lang="fr-FR" b="1" dirty="0" err="1"/>
              <a:t>title</a:t>
            </a:r>
            <a:r>
              <a:rPr lang="fr-FR" b="1" dirty="0"/>
              <a:t> et description</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 2</a:t>
            </a:r>
          </a:p>
        </p:txBody>
      </p:sp>
      <p:sp>
        <p:nvSpPr>
          <p:cNvPr id="8" name="ZoneTexte 7">
            <a:extLst>
              <a:ext uri="{FF2B5EF4-FFF2-40B4-BE49-F238E27FC236}">
                <a16:creationId xmlns:a16="http://schemas.microsoft.com/office/drawing/2014/main" id="{231C4DA3-2EE1-9462-D37E-4C8DAE227CE2}"/>
              </a:ext>
            </a:extLst>
          </p:cNvPr>
          <p:cNvSpPr txBox="1"/>
          <p:nvPr/>
        </p:nvSpPr>
        <p:spPr>
          <a:xfrm>
            <a:off x="468367" y="2398590"/>
            <a:ext cx="1978427" cy="276999"/>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3" y="1172665"/>
            <a:ext cx="9857874" cy="461665"/>
          </a:xfrm>
          <a:prstGeom prst="rect">
            <a:avLst/>
          </a:prstGeom>
          <a:noFill/>
        </p:spPr>
        <p:txBody>
          <a:bodyPr wrap="square" rtlCol="0">
            <a:spAutoFit/>
          </a:bodyPr>
          <a:lstStyle/>
          <a:p>
            <a:pPr algn="ctr"/>
            <a:r>
              <a:rPr lang="fr-FR" sz="1200" dirty="0"/>
              <a:t>Ajout d’un titre de page unique et descriptif et suppression de la balise méta keyword qui est inutile. Actuellement vide, la balise méta description agit directement sur le pourcentage de clics.</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9558323" y="2398590"/>
            <a:ext cx="2069926" cy="276999"/>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Nouvel indice de performance</a:t>
            </a:r>
          </a:p>
        </p:txBody>
      </p:sp>
      <p:sp>
        <p:nvSpPr>
          <p:cNvPr id="32" name="Rectangle 31">
            <a:extLst>
              <a:ext uri="{FF2B5EF4-FFF2-40B4-BE49-F238E27FC236}">
                <a16:creationId xmlns:a16="http://schemas.microsoft.com/office/drawing/2014/main" id="{E87445C3-CA42-3ACB-2A95-D44AFE635827}"/>
              </a:ext>
            </a:extLst>
          </p:cNvPr>
          <p:cNvSpPr/>
          <p:nvPr/>
        </p:nvSpPr>
        <p:spPr>
          <a:xfrm>
            <a:off x="3020644" y="3224730"/>
            <a:ext cx="6155440" cy="145619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endCxn id="15" idx="1"/>
          </p:cNvCxnSpPr>
          <p:nvPr/>
        </p:nvCxnSpPr>
        <p:spPr>
          <a:xfrm>
            <a:off x="2446794" y="2537089"/>
            <a:ext cx="711152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2398590"/>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cxnSp>
        <p:nvCxnSpPr>
          <p:cNvPr id="39" name="Connecteur droit 38">
            <a:extLst>
              <a:ext uri="{FF2B5EF4-FFF2-40B4-BE49-F238E27FC236}">
                <a16:creationId xmlns:a16="http://schemas.microsoft.com/office/drawing/2014/main" id="{780747E3-7747-2408-5B82-1476D10C3288}"/>
              </a:ext>
            </a:extLst>
          </p:cNvPr>
          <p:cNvCxnSpPr>
            <a:cxnSpLocks/>
            <a:stCxn id="32" idx="0"/>
            <a:endCxn id="32" idx="2"/>
          </p:cNvCxnSpPr>
          <p:nvPr/>
        </p:nvCxnSpPr>
        <p:spPr>
          <a:xfrm>
            <a:off x="6098364" y="3224730"/>
            <a:ext cx="0" cy="1456196"/>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C1CC60C-F4E1-E1DE-BD7D-8D93E7C89F21}"/>
              </a:ext>
            </a:extLst>
          </p:cNvPr>
          <p:cNvSpPr txBox="1"/>
          <p:nvPr/>
        </p:nvSpPr>
        <p:spPr>
          <a:xfrm>
            <a:off x="4213075" y="3246274"/>
            <a:ext cx="534121" cy="276999"/>
          </a:xfrm>
          <a:prstGeom prst="rect">
            <a:avLst/>
          </a:prstGeom>
          <a:noFill/>
        </p:spPr>
        <p:txBody>
          <a:bodyPr wrap="none" rtlCol="0">
            <a:spAutoFit/>
          </a:bodyPr>
          <a:lstStyle/>
          <a:p>
            <a:r>
              <a:rPr lang="fr-FR" sz="1200" dirty="0"/>
              <a:t>Initial</a:t>
            </a:r>
          </a:p>
        </p:txBody>
      </p:sp>
      <p:sp>
        <p:nvSpPr>
          <p:cNvPr id="41" name="ZoneTexte 40">
            <a:extLst>
              <a:ext uri="{FF2B5EF4-FFF2-40B4-BE49-F238E27FC236}">
                <a16:creationId xmlns:a16="http://schemas.microsoft.com/office/drawing/2014/main" id="{3A26953B-CE3F-3779-389C-2F1ECAE6FC26}"/>
              </a:ext>
            </a:extLst>
          </p:cNvPr>
          <p:cNvSpPr txBox="1"/>
          <p:nvPr/>
        </p:nvSpPr>
        <p:spPr>
          <a:xfrm>
            <a:off x="7491715" y="3240124"/>
            <a:ext cx="479618" cy="276999"/>
          </a:xfrm>
          <a:prstGeom prst="rect">
            <a:avLst/>
          </a:prstGeom>
          <a:noFill/>
        </p:spPr>
        <p:txBody>
          <a:bodyPr wrap="none" rtlCol="0">
            <a:spAutoFit/>
          </a:bodyPr>
          <a:lstStyle/>
          <a:p>
            <a:r>
              <a:rPr lang="fr-FR" sz="1200" dirty="0"/>
              <a:t>Final</a:t>
            </a:r>
          </a:p>
        </p:txBody>
      </p:sp>
      <p:pic>
        <p:nvPicPr>
          <p:cNvPr id="2" name="Image 1">
            <a:extLst>
              <a:ext uri="{FF2B5EF4-FFF2-40B4-BE49-F238E27FC236}">
                <a16:creationId xmlns:a16="http://schemas.microsoft.com/office/drawing/2014/main" id="{32EA416C-53A6-EAA5-796B-10A2359D393C}"/>
              </a:ext>
            </a:extLst>
          </p:cNvPr>
          <p:cNvPicPr>
            <a:picLocks noChangeAspect="1"/>
          </p:cNvPicPr>
          <p:nvPr/>
        </p:nvPicPr>
        <p:blipFill rotWithShape="1">
          <a:blip r:embed="rId3"/>
          <a:srcRect l="40323" t="-813" r="40984" b="78295"/>
          <a:stretch/>
        </p:blipFill>
        <p:spPr>
          <a:xfrm>
            <a:off x="1034715" y="5357084"/>
            <a:ext cx="864678" cy="1061042"/>
          </a:xfrm>
          <a:prstGeom prst="rect">
            <a:avLst/>
          </a:prstGeom>
          <a:effectLst>
            <a:outerShdw blurRad="63500" sx="102000" sy="102000" algn="ctr" rotWithShape="0">
              <a:prstClr val="black">
                <a:alpha val="40000"/>
              </a:prstClr>
            </a:outerShdw>
          </a:effectLst>
        </p:spPr>
      </p:pic>
      <p:pic>
        <p:nvPicPr>
          <p:cNvPr id="3" name="Image 2">
            <a:extLst>
              <a:ext uri="{FF2B5EF4-FFF2-40B4-BE49-F238E27FC236}">
                <a16:creationId xmlns:a16="http://schemas.microsoft.com/office/drawing/2014/main" id="{CCD1A038-60BD-4276-7A9C-DB0A83D8A09E}"/>
              </a:ext>
            </a:extLst>
          </p:cNvPr>
          <p:cNvPicPr>
            <a:picLocks noChangeAspect="1"/>
          </p:cNvPicPr>
          <p:nvPr/>
        </p:nvPicPr>
        <p:blipFill rotWithShape="1">
          <a:blip r:embed="rId4"/>
          <a:srcRect l="40515" t="559" r="40687" b="69155"/>
          <a:stretch/>
        </p:blipFill>
        <p:spPr>
          <a:xfrm>
            <a:off x="10040302" y="3389104"/>
            <a:ext cx="864678" cy="1022404"/>
          </a:xfrm>
          <a:prstGeom prst="rect">
            <a:avLst/>
          </a:prstGeom>
          <a:effectLst>
            <a:outerShdw blurRad="63500" sx="102000" sy="102000" algn="ctr" rotWithShape="0">
              <a:prstClr val="black">
                <a:alpha val="40000"/>
              </a:prstClr>
            </a:outerShdw>
          </a:effectLst>
        </p:spPr>
      </p:pic>
      <p:pic>
        <p:nvPicPr>
          <p:cNvPr id="10" name="Image 9">
            <a:extLst>
              <a:ext uri="{FF2B5EF4-FFF2-40B4-BE49-F238E27FC236}">
                <a16:creationId xmlns:a16="http://schemas.microsoft.com/office/drawing/2014/main" id="{638781A5-DFC2-D8C2-1519-66B11851B178}"/>
              </a:ext>
            </a:extLst>
          </p:cNvPr>
          <p:cNvPicPr>
            <a:picLocks noChangeAspect="1"/>
          </p:cNvPicPr>
          <p:nvPr/>
        </p:nvPicPr>
        <p:blipFill rotWithShape="1">
          <a:blip r:embed="rId5"/>
          <a:srcRect t="15558" b="35049"/>
          <a:stretch/>
        </p:blipFill>
        <p:spPr>
          <a:xfrm>
            <a:off x="3081558" y="3839064"/>
            <a:ext cx="2921000" cy="435971"/>
          </a:xfrm>
          <a:prstGeom prst="rect">
            <a:avLst/>
          </a:prstGeom>
        </p:spPr>
      </p:pic>
      <p:sp>
        <p:nvSpPr>
          <p:cNvPr id="17" name="ZoneTexte 16">
            <a:extLst>
              <a:ext uri="{FF2B5EF4-FFF2-40B4-BE49-F238E27FC236}">
                <a16:creationId xmlns:a16="http://schemas.microsoft.com/office/drawing/2014/main" id="{D9CD2188-4458-EDAF-C3BB-0406064B25B1}"/>
              </a:ext>
            </a:extLst>
          </p:cNvPr>
          <p:cNvSpPr txBox="1"/>
          <p:nvPr/>
        </p:nvSpPr>
        <p:spPr>
          <a:xfrm>
            <a:off x="-1606462" y="2804142"/>
            <a:ext cx="6128084" cy="369332"/>
          </a:xfrm>
          <a:prstGeom prst="rect">
            <a:avLst/>
          </a:prstGeom>
          <a:noFill/>
        </p:spPr>
        <p:txBody>
          <a:bodyPr wrap="square">
            <a:spAutoFit/>
          </a:bodyPr>
          <a:lstStyle/>
          <a:p>
            <a:pPr algn="ctr"/>
            <a:r>
              <a:rPr lang="fr-FR" b="1" dirty="0" err="1">
                <a:solidFill>
                  <a:srgbClr val="FF0000"/>
                </a:solidFill>
              </a:rPr>
              <a:t>index.html</a:t>
            </a:r>
            <a:endParaRPr lang="fr-FR" dirty="0"/>
          </a:p>
        </p:txBody>
      </p:sp>
      <p:sp>
        <p:nvSpPr>
          <p:cNvPr id="18" name="Rectangle 17">
            <a:extLst>
              <a:ext uri="{FF2B5EF4-FFF2-40B4-BE49-F238E27FC236}">
                <a16:creationId xmlns:a16="http://schemas.microsoft.com/office/drawing/2014/main" id="{8693F1C6-3B7E-308F-CAB8-DF87B9DC4429}"/>
              </a:ext>
            </a:extLst>
          </p:cNvPr>
          <p:cNvSpPr/>
          <p:nvPr/>
        </p:nvSpPr>
        <p:spPr>
          <a:xfrm>
            <a:off x="3020644" y="5195858"/>
            <a:ext cx="6155440" cy="145619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560F92C3-8494-13F7-A4D6-65C3C206D5BA}"/>
              </a:ext>
            </a:extLst>
          </p:cNvPr>
          <p:cNvSpPr txBox="1"/>
          <p:nvPr/>
        </p:nvSpPr>
        <p:spPr>
          <a:xfrm>
            <a:off x="4213075" y="5217402"/>
            <a:ext cx="534121" cy="276999"/>
          </a:xfrm>
          <a:prstGeom prst="rect">
            <a:avLst/>
          </a:prstGeom>
          <a:noFill/>
        </p:spPr>
        <p:txBody>
          <a:bodyPr wrap="none" rtlCol="0">
            <a:spAutoFit/>
          </a:bodyPr>
          <a:lstStyle/>
          <a:p>
            <a:r>
              <a:rPr lang="fr-FR" sz="1200" dirty="0"/>
              <a:t>Initial</a:t>
            </a:r>
          </a:p>
        </p:txBody>
      </p:sp>
      <p:sp>
        <p:nvSpPr>
          <p:cNvPr id="21" name="ZoneTexte 20">
            <a:extLst>
              <a:ext uri="{FF2B5EF4-FFF2-40B4-BE49-F238E27FC236}">
                <a16:creationId xmlns:a16="http://schemas.microsoft.com/office/drawing/2014/main" id="{126A797E-3767-8BBB-7471-B460D8818274}"/>
              </a:ext>
            </a:extLst>
          </p:cNvPr>
          <p:cNvSpPr txBox="1"/>
          <p:nvPr/>
        </p:nvSpPr>
        <p:spPr>
          <a:xfrm>
            <a:off x="7491715" y="5211252"/>
            <a:ext cx="479618" cy="276999"/>
          </a:xfrm>
          <a:prstGeom prst="rect">
            <a:avLst/>
          </a:prstGeom>
          <a:noFill/>
        </p:spPr>
        <p:txBody>
          <a:bodyPr wrap="none" rtlCol="0">
            <a:spAutoFit/>
          </a:bodyPr>
          <a:lstStyle/>
          <a:p>
            <a:r>
              <a:rPr lang="fr-FR" sz="1200" dirty="0"/>
              <a:t>Final</a:t>
            </a:r>
          </a:p>
        </p:txBody>
      </p:sp>
      <p:pic>
        <p:nvPicPr>
          <p:cNvPr id="26" name="Image 25">
            <a:extLst>
              <a:ext uri="{FF2B5EF4-FFF2-40B4-BE49-F238E27FC236}">
                <a16:creationId xmlns:a16="http://schemas.microsoft.com/office/drawing/2014/main" id="{FC89088A-4527-1B74-1224-A669D3DB5501}"/>
              </a:ext>
            </a:extLst>
          </p:cNvPr>
          <p:cNvPicPr>
            <a:picLocks noChangeAspect="1"/>
          </p:cNvPicPr>
          <p:nvPr/>
        </p:nvPicPr>
        <p:blipFill rotWithShape="1">
          <a:blip r:embed="rId6"/>
          <a:srcRect t="13255" r="20657" b="17056"/>
          <a:stretch/>
        </p:blipFill>
        <p:spPr>
          <a:xfrm>
            <a:off x="6182650" y="5796091"/>
            <a:ext cx="2897622" cy="460330"/>
          </a:xfrm>
          <a:prstGeom prst="rect">
            <a:avLst/>
          </a:prstGeom>
        </p:spPr>
      </p:pic>
      <p:sp>
        <p:nvSpPr>
          <p:cNvPr id="27" name="ZoneTexte 26">
            <a:extLst>
              <a:ext uri="{FF2B5EF4-FFF2-40B4-BE49-F238E27FC236}">
                <a16:creationId xmlns:a16="http://schemas.microsoft.com/office/drawing/2014/main" id="{CA21AC7A-06C2-0632-9B13-3110AD3F3E3F}"/>
              </a:ext>
            </a:extLst>
          </p:cNvPr>
          <p:cNvSpPr txBox="1"/>
          <p:nvPr/>
        </p:nvSpPr>
        <p:spPr>
          <a:xfrm>
            <a:off x="-1727349" y="4814118"/>
            <a:ext cx="6128084" cy="369332"/>
          </a:xfrm>
          <a:prstGeom prst="rect">
            <a:avLst/>
          </a:prstGeom>
          <a:noFill/>
        </p:spPr>
        <p:txBody>
          <a:bodyPr wrap="square">
            <a:spAutoFit/>
          </a:bodyPr>
          <a:lstStyle/>
          <a:p>
            <a:pPr algn="ctr"/>
            <a:r>
              <a:rPr lang="fr-FR" b="1" dirty="0" err="1">
                <a:solidFill>
                  <a:srgbClr val="FF0000"/>
                </a:solidFill>
              </a:rPr>
              <a:t>contact.html</a:t>
            </a:r>
            <a:endParaRPr lang="fr-FR" dirty="0"/>
          </a:p>
        </p:txBody>
      </p:sp>
      <p:pic>
        <p:nvPicPr>
          <p:cNvPr id="31" name="Image 30">
            <a:extLst>
              <a:ext uri="{FF2B5EF4-FFF2-40B4-BE49-F238E27FC236}">
                <a16:creationId xmlns:a16="http://schemas.microsoft.com/office/drawing/2014/main" id="{82F1485A-5228-DFD8-BAF0-68029D27F56C}"/>
              </a:ext>
            </a:extLst>
          </p:cNvPr>
          <p:cNvPicPr>
            <a:picLocks noChangeAspect="1"/>
          </p:cNvPicPr>
          <p:nvPr/>
        </p:nvPicPr>
        <p:blipFill rotWithShape="1">
          <a:blip r:embed="rId7"/>
          <a:srcRect t="10695" b="1"/>
          <a:stretch/>
        </p:blipFill>
        <p:spPr>
          <a:xfrm>
            <a:off x="6194171" y="3829459"/>
            <a:ext cx="2897620" cy="455185"/>
          </a:xfrm>
          <a:prstGeom prst="rect">
            <a:avLst/>
          </a:prstGeom>
        </p:spPr>
      </p:pic>
      <p:pic>
        <p:nvPicPr>
          <p:cNvPr id="35" name="Image 34">
            <a:extLst>
              <a:ext uri="{FF2B5EF4-FFF2-40B4-BE49-F238E27FC236}">
                <a16:creationId xmlns:a16="http://schemas.microsoft.com/office/drawing/2014/main" id="{D7C94B25-EE26-C9D2-980F-413D2E204D99}"/>
              </a:ext>
            </a:extLst>
          </p:cNvPr>
          <p:cNvPicPr>
            <a:picLocks noChangeAspect="1"/>
          </p:cNvPicPr>
          <p:nvPr/>
        </p:nvPicPr>
        <p:blipFill>
          <a:blip r:embed="rId8"/>
          <a:stretch>
            <a:fillRect/>
          </a:stretch>
        </p:blipFill>
        <p:spPr>
          <a:xfrm>
            <a:off x="3148639" y="5839760"/>
            <a:ext cx="1752224" cy="219028"/>
          </a:xfrm>
          <a:prstGeom prst="rect">
            <a:avLst/>
          </a:prstGeom>
        </p:spPr>
      </p:pic>
      <p:cxnSp>
        <p:nvCxnSpPr>
          <p:cNvPr id="37" name="Connecteur droit 36">
            <a:extLst>
              <a:ext uri="{FF2B5EF4-FFF2-40B4-BE49-F238E27FC236}">
                <a16:creationId xmlns:a16="http://schemas.microsoft.com/office/drawing/2014/main" id="{F70B4F57-D23B-2CA1-7E57-90F8A8333895}"/>
              </a:ext>
            </a:extLst>
          </p:cNvPr>
          <p:cNvCxnSpPr>
            <a:cxnSpLocks/>
          </p:cNvCxnSpPr>
          <p:nvPr/>
        </p:nvCxnSpPr>
        <p:spPr>
          <a:xfrm>
            <a:off x="6096000" y="5211252"/>
            <a:ext cx="0" cy="1456196"/>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4" name="Image 43">
            <a:extLst>
              <a:ext uri="{FF2B5EF4-FFF2-40B4-BE49-F238E27FC236}">
                <a16:creationId xmlns:a16="http://schemas.microsoft.com/office/drawing/2014/main" id="{2E66E4C9-3FAD-F7F8-E33D-57472F53EB3A}"/>
              </a:ext>
            </a:extLst>
          </p:cNvPr>
          <p:cNvPicPr>
            <a:picLocks noChangeAspect="1"/>
          </p:cNvPicPr>
          <p:nvPr/>
        </p:nvPicPr>
        <p:blipFill rotWithShape="1">
          <a:blip r:embed="rId9"/>
          <a:srcRect l="37247" r="36550" b="39703"/>
          <a:stretch/>
        </p:blipFill>
        <p:spPr>
          <a:xfrm>
            <a:off x="1034715" y="3384969"/>
            <a:ext cx="864678" cy="1030674"/>
          </a:xfrm>
          <a:prstGeom prst="rect">
            <a:avLst/>
          </a:prstGeom>
          <a:effectLst>
            <a:outerShdw blurRad="63500" sx="102000" sy="102000" algn="ctr" rotWithShape="0">
              <a:prstClr val="black">
                <a:alpha val="40000"/>
              </a:prstClr>
            </a:outerShdw>
          </a:effectLst>
        </p:spPr>
      </p:pic>
      <p:pic>
        <p:nvPicPr>
          <p:cNvPr id="46" name="Image 45">
            <a:extLst>
              <a:ext uri="{FF2B5EF4-FFF2-40B4-BE49-F238E27FC236}">
                <a16:creationId xmlns:a16="http://schemas.microsoft.com/office/drawing/2014/main" id="{11B13EE6-0582-9836-0CCA-57B86D367CF1}"/>
              </a:ext>
            </a:extLst>
          </p:cNvPr>
          <p:cNvPicPr>
            <a:picLocks noChangeAspect="1"/>
          </p:cNvPicPr>
          <p:nvPr/>
        </p:nvPicPr>
        <p:blipFill rotWithShape="1">
          <a:blip r:embed="rId3"/>
          <a:srcRect l="40323" t="-813" r="40984" b="78295"/>
          <a:stretch/>
        </p:blipFill>
        <p:spPr>
          <a:xfrm>
            <a:off x="10043647" y="5357084"/>
            <a:ext cx="864678" cy="1061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30300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Optimisation des dépendances </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 3</a:t>
            </a:r>
          </a:p>
        </p:txBody>
      </p:sp>
      <p:sp>
        <p:nvSpPr>
          <p:cNvPr id="8" name="ZoneTexte 7">
            <a:extLst>
              <a:ext uri="{FF2B5EF4-FFF2-40B4-BE49-F238E27FC236}">
                <a16:creationId xmlns:a16="http://schemas.microsoft.com/office/drawing/2014/main" id="{231C4DA3-2EE1-9462-D37E-4C8DAE227CE2}"/>
              </a:ext>
            </a:extLst>
          </p:cNvPr>
          <p:cNvSpPr txBox="1"/>
          <p:nvPr/>
        </p:nvSpPr>
        <p:spPr>
          <a:xfrm>
            <a:off x="468367" y="1460133"/>
            <a:ext cx="1978427" cy="276999"/>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0" y="754312"/>
            <a:ext cx="12192000" cy="461665"/>
          </a:xfrm>
          <a:prstGeom prst="rect">
            <a:avLst/>
          </a:prstGeom>
          <a:noFill/>
        </p:spPr>
        <p:txBody>
          <a:bodyPr wrap="square" rtlCol="0">
            <a:spAutoFit/>
          </a:bodyPr>
          <a:lstStyle/>
          <a:p>
            <a:pPr algn="ctr"/>
            <a:r>
              <a:rPr lang="fr-FR" sz="1200" dirty="0"/>
              <a:t>Minification des dépendances et </a:t>
            </a:r>
            <a:r>
              <a:rPr lang="fr-FR" sz="1200" dirty="0" err="1"/>
              <a:t>defer</a:t>
            </a:r>
            <a:r>
              <a:rPr lang="fr-FR" sz="1200" dirty="0"/>
              <a:t> des scripts pour améliorer les performances et le SEO.</a:t>
            </a:r>
          </a:p>
          <a:p>
            <a:pPr algn="ctr"/>
            <a:r>
              <a:rPr lang="fr-FR" sz="1200" dirty="0"/>
              <a:t>Report du chargement des polices (font-display: swap)</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9558323" y="1460133"/>
            <a:ext cx="2069926" cy="276999"/>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Nouvel indice de performance</a:t>
            </a:r>
          </a:p>
        </p:txBody>
      </p:sp>
      <p:sp>
        <p:nvSpPr>
          <p:cNvPr id="32" name="Rectangle 31">
            <a:extLst>
              <a:ext uri="{FF2B5EF4-FFF2-40B4-BE49-F238E27FC236}">
                <a16:creationId xmlns:a16="http://schemas.microsoft.com/office/drawing/2014/main" id="{E87445C3-CA42-3ACB-2A95-D44AFE635827}"/>
              </a:ext>
            </a:extLst>
          </p:cNvPr>
          <p:cNvSpPr/>
          <p:nvPr/>
        </p:nvSpPr>
        <p:spPr>
          <a:xfrm>
            <a:off x="3020644" y="1957409"/>
            <a:ext cx="6155440" cy="445205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endCxn id="15" idx="1"/>
          </p:cNvCxnSpPr>
          <p:nvPr/>
        </p:nvCxnSpPr>
        <p:spPr>
          <a:xfrm>
            <a:off x="2446794" y="1598632"/>
            <a:ext cx="711152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1460133"/>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cxnSp>
        <p:nvCxnSpPr>
          <p:cNvPr id="39" name="Connecteur droit 38">
            <a:extLst>
              <a:ext uri="{FF2B5EF4-FFF2-40B4-BE49-F238E27FC236}">
                <a16:creationId xmlns:a16="http://schemas.microsoft.com/office/drawing/2014/main" id="{780747E3-7747-2408-5B82-1476D10C3288}"/>
              </a:ext>
            </a:extLst>
          </p:cNvPr>
          <p:cNvCxnSpPr>
            <a:stCxn id="32" idx="0"/>
            <a:endCxn id="32" idx="2"/>
          </p:cNvCxnSpPr>
          <p:nvPr/>
        </p:nvCxnSpPr>
        <p:spPr>
          <a:xfrm>
            <a:off x="6098364" y="1957409"/>
            <a:ext cx="0" cy="445205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C1CC60C-F4E1-E1DE-BD7D-8D93E7C89F21}"/>
              </a:ext>
            </a:extLst>
          </p:cNvPr>
          <p:cNvSpPr txBox="1"/>
          <p:nvPr/>
        </p:nvSpPr>
        <p:spPr>
          <a:xfrm>
            <a:off x="4213075" y="1978954"/>
            <a:ext cx="534121" cy="276999"/>
          </a:xfrm>
          <a:prstGeom prst="rect">
            <a:avLst/>
          </a:prstGeom>
          <a:noFill/>
        </p:spPr>
        <p:txBody>
          <a:bodyPr wrap="none" rtlCol="0">
            <a:spAutoFit/>
          </a:bodyPr>
          <a:lstStyle/>
          <a:p>
            <a:r>
              <a:rPr lang="fr-FR" sz="1200" dirty="0"/>
              <a:t>Initial</a:t>
            </a:r>
          </a:p>
        </p:txBody>
      </p:sp>
      <p:sp>
        <p:nvSpPr>
          <p:cNvPr id="41" name="ZoneTexte 40">
            <a:extLst>
              <a:ext uri="{FF2B5EF4-FFF2-40B4-BE49-F238E27FC236}">
                <a16:creationId xmlns:a16="http://schemas.microsoft.com/office/drawing/2014/main" id="{3A26953B-CE3F-3779-389C-2F1ECAE6FC26}"/>
              </a:ext>
            </a:extLst>
          </p:cNvPr>
          <p:cNvSpPr txBox="1"/>
          <p:nvPr/>
        </p:nvSpPr>
        <p:spPr>
          <a:xfrm>
            <a:off x="7491715" y="1972804"/>
            <a:ext cx="479618" cy="276999"/>
          </a:xfrm>
          <a:prstGeom prst="rect">
            <a:avLst/>
          </a:prstGeom>
          <a:noFill/>
        </p:spPr>
        <p:txBody>
          <a:bodyPr wrap="none" rtlCol="0">
            <a:spAutoFit/>
          </a:bodyPr>
          <a:lstStyle/>
          <a:p>
            <a:r>
              <a:rPr lang="fr-FR" sz="1200" dirty="0"/>
              <a:t>Final</a:t>
            </a:r>
          </a:p>
        </p:txBody>
      </p:sp>
      <p:pic>
        <p:nvPicPr>
          <p:cNvPr id="2" name="Image 1">
            <a:extLst>
              <a:ext uri="{FF2B5EF4-FFF2-40B4-BE49-F238E27FC236}">
                <a16:creationId xmlns:a16="http://schemas.microsoft.com/office/drawing/2014/main" id="{676C69BD-FDB0-7E4D-71B1-3FE91EFFF2F4}"/>
              </a:ext>
            </a:extLst>
          </p:cNvPr>
          <p:cNvPicPr>
            <a:picLocks noChangeAspect="1"/>
          </p:cNvPicPr>
          <p:nvPr/>
        </p:nvPicPr>
        <p:blipFill rotWithShape="1">
          <a:blip r:embed="rId2"/>
          <a:srcRect r="18174"/>
          <a:stretch/>
        </p:blipFill>
        <p:spPr>
          <a:xfrm>
            <a:off x="190682" y="1972804"/>
            <a:ext cx="2616480" cy="4436656"/>
          </a:xfrm>
          <a:prstGeom prst="rect">
            <a:avLst/>
          </a:prstGeom>
          <a:effectLst>
            <a:outerShdw blurRad="63500" sx="102000" sy="102000" algn="ctr" rotWithShape="0">
              <a:prstClr val="black">
                <a:alpha val="40000"/>
              </a:prstClr>
            </a:outerShdw>
          </a:effectLst>
        </p:spPr>
      </p:pic>
      <p:pic>
        <p:nvPicPr>
          <p:cNvPr id="3" name="Image 2">
            <a:extLst>
              <a:ext uri="{FF2B5EF4-FFF2-40B4-BE49-F238E27FC236}">
                <a16:creationId xmlns:a16="http://schemas.microsoft.com/office/drawing/2014/main" id="{CD00160D-9C8E-753D-C179-F367CBAB3417}"/>
              </a:ext>
            </a:extLst>
          </p:cNvPr>
          <p:cNvPicPr>
            <a:picLocks noChangeAspect="1"/>
          </p:cNvPicPr>
          <p:nvPr/>
        </p:nvPicPr>
        <p:blipFill rotWithShape="1">
          <a:blip r:embed="rId3"/>
          <a:srcRect r="21464"/>
          <a:stretch/>
        </p:blipFill>
        <p:spPr>
          <a:xfrm>
            <a:off x="9371724" y="1957409"/>
            <a:ext cx="2616480" cy="4436656"/>
          </a:xfrm>
          <a:prstGeom prst="rect">
            <a:avLst/>
          </a:prstGeom>
          <a:effectLst>
            <a:outerShdw blurRad="63500" sx="102000" sy="102000" algn="ctr" rotWithShape="0">
              <a:prstClr val="black">
                <a:alpha val="40000"/>
              </a:prstClr>
            </a:outerShdw>
          </a:effectLst>
        </p:spPr>
      </p:pic>
      <p:pic>
        <p:nvPicPr>
          <p:cNvPr id="5" name="Image 4">
            <a:extLst>
              <a:ext uri="{FF2B5EF4-FFF2-40B4-BE49-F238E27FC236}">
                <a16:creationId xmlns:a16="http://schemas.microsoft.com/office/drawing/2014/main" id="{33486DDF-9DB8-3C8C-8A64-9AB20A901B28}"/>
              </a:ext>
            </a:extLst>
          </p:cNvPr>
          <p:cNvPicPr>
            <a:picLocks noChangeAspect="1"/>
          </p:cNvPicPr>
          <p:nvPr/>
        </p:nvPicPr>
        <p:blipFill>
          <a:blip r:embed="rId4"/>
          <a:stretch>
            <a:fillRect/>
          </a:stretch>
        </p:blipFill>
        <p:spPr>
          <a:xfrm>
            <a:off x="3113739" y="2416821"/>
            <a:ext cx="2886805" cy="1138226"/>
          </a:xfrm>
          <a:prstGeom prst="rect">
            <a:avLst/>
          </a:prstGeom>
        </p:spPr>
      </p:pic>
      <p:pic>
        <p:nvPicPr>
          <p:cNvPr id="10" name="Image 9">
            <a:extLst>
              <a:ext uri="{FF2B5EF4-FFF2-40B4-BE49-F238E27FC236}">
                <a16:creationId xmlns:a16="http://schemas.microsoft.com/office/drawing/2014/main" id="{7E1A49F1-0ED2-A06F-9ACA-9E9199FEEF79}"/>
              </a:ext>
            </a:extLst>
          </p:cNvPr>
          <p:cNvPicPr>
            <a:picLocks noChangeAspect="1"/>
          </p:cNvPicPr>
          <p:nvPr/>
        </p:nvPicPr>
        <p:blipFill>
          <a:blip r:embed="rId5"/>
          <a:stretch>
            <a:fillRect/>
          </a:stretch>
        </p:blipFill>
        <p:spPr>
          <a:xfrm>
            <a:off x="6196184" y="2422199"/>
            <a:ext cx="2938660" cy="1124828"/>
          </a:xfrm>
          <a:prstGeom prst="rect">
            <a:avLst/>
          </a:prstGeom>
        </p:spPr>
      </p:pic>
      <p:pic>
        <p:nvPicPr>
          <p:cNvPr id="12" name="Image 11">
            <a:extLst>
              <a:ext uri="{FF2B5EF4-FFF2-40B4-BE49-F238E27FC236}">
                <a16:creationId xmlns:a16="http://schemas.microsoft.com/office/drawing/2014/main" id="{EF2C02F8-A90D-F44D-C571-E17A09B140F7}"/>
              </a:ext>
            </a:extLst>
          </p:cNvPr>
          <p:cNvPicPr>
            <a:picLocks noChangeAspect="1"/>
          </p:cNvPicPr>
          <p:nvPr/>
        </p:nvPicPr>
        <p:blipFill>
          <a:blip r:embed="rId6"/>
          <a:stretch>
            <a:fillRect/>
          </a:stretch>
        </p:blipFill>
        <p:spPr>
          <a:xfrm>
            <a:off x="6196185" y="3777249"/>
            <a:ext cx="2864005" cy="1079500"/>
          </a:xfrm>
          <a:prstGeom prst="rect">
            <a:avLst/>
          </a:prstGeom>
        </p:spPr>
      </p:pic>
      <p:pic>
        <p:nvPicPr>
          <p:cNvPr id="16" name="Image 15">
            <a:extLst>
              <a:ext uri="{FF2B5EF4-FFF2-40B4-BE49-F238E27FC236}">
                <a16:creationId xmlns:a16="http://schemas.microsoft.com/office/drawing/2014/main" id="{4E7C35C7-B7BD-E18A-3B0B-4E2E2FF0BD6E}"/>
              </a:ext>
            </a:extLst>
          </p:cNvPr>
          <p:cNvPicPr>
            <a:picLocks noChangeAspect="1"/>
          </p:cNvPicPr>
          <p:nvPr/>
        </p:nvPicPr>
        <p:blipFill>
          <a:blip r:embed="rId7"/>
          <a:stretch>
            <a:fillRect/>
          </a:stretch>
        </p:blipFill>
        <p:spPr>
          <a:xfrm>
            <a:off x="3102386" y="4021120"/>
            <a:ext cx="2909509" cy="559292"/>
          </a:xfrm>
          <a:prstGeom prst="rect">
            <a:avLst/>
          </a:prstGeom>
        </p:spPr>
      </p:pic>
      <p:pic>
        <p:nvPicPr>
          <p:cNvPr id="21" name="Image 20">
            <a:extLst>
              <a:ext uri="{FF2B5EF4-FFF2-40B4-BE49-F238E27FC236}">
                <a16:creationId xmlns:a16="http://schemas.microsoft.com/office/drawing/2014/main" id="{0722D74F-E9EE-B918-A5DF-B1A633F9C916}"/>
              </a:ext>
            </a:extLst>
          </p:cNvPr>
          <p:cNvPicPr>
            <a:picLocks noChangeAspect="1"/>
          </p:cNvPicPr>
          <p:nvPr/>
        </p:nvPicPr>
        <p:blipFill>
          <a:blip r:embed="rId8"/>
          <a:stretch>
            <a:fillRect/>
          </a:stretch>
        </p:blipFill>
        <p:spPr>
          <a:xfrm>
            <a:off x="6196184" y="4967039"/>
            <a:ext cx="2864002" cy="1393088"/>
          </a:xfrm>
          <a:prstGeom prst="rect">
            <a:avLst/>
          </a:prstGeom>
        </p:spPr>
      </p:pic>
      <p:pic>
        <p:nvPicPr>
          <p:cNvPr id="24" name="Image 23">
            <a:extLst>
              <a:ext uri="{FF2B5EF4-FFF2-40B4-BE49-F238E27FC236}">
                <a16:creationId xmlns:a16="http://schemas.microsoft.com/office/drawing/2014/main" id="{844A6F3F-B970-356C-3E7D-7FD15812B63D}"/>
              </a:ext>
            </a:extLst>
          </p:cNvPr>
          <p:cNvPicPr>
            <a:picLocks noChangeAspect="1"/>
          </p:cNvPicPr>
          <p:nvPr/>
        </p:nvPicPr>
        <p:blipFill>
          <a:blip r:embed="rId9"/>
          <a:stretch>
            <a:fillRect/>
          </a:stretch>
        </p:blipFill>
        <p:spPr>
          <a:xfrm>
            <a:off x="3100467" y="4939188"/>
            <a:ext cx="2881999" cy="1217193"/>
          </a:xfrm>
          <a:prstGeom prst="rect">
            <a:avLst/>
          </a:prstGeom>
        </p:spPr>
      </p:pic>
    </p:spTree>
    <p:extLst>
      <p:ext uri="{BB962C8B-B14F-4D97-AF65-F5344CB8AC3E}">
        <p14:creationId xmlns:p14="http://schemas.microsoft.com/office/powerpoint/2010/main" val="2309415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Suppression des pratiques de Black Hat</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 4</a:t>
            </a:r>
          </a:p>
        </p:txBody>
      </p:sp>
      <p:sp>
        <p:nvSpPr>
          <p:cNvPr id="9" name="ZoneTexte 8">
            <a:extLst>
              <a:ext uri="{FF2B5EF4-FFF2-40B4-BE49-F238E27FC236}">
                <a16:creationId xmlns:a16="http://schemas.microsoft.com/office/drawing/2014/main" id="{A1A27EE7-2211-9309-0602-1315089ABA6E}"/>
              </a:ext>
            </a:extLst>
          </p:cNvPr>
          <p:cNvSpPr txBox="1"/>
          <p:nvPr/>
        </p:nvSpPr>
        <p:spPr>
          <a:xfrm>
            <a:off x="0" y="754312"/>
            <a:ext cx="12192000" cy="461665"/>
          </a:xfrm>
          <a:prstGeom prst="rect">
            <a:avLst/>
          </a:prstGeom>
          <a:noFill/>
        </p:spPr>
        <p:txBody>
          <a:bodyPr wrap="square" rtlCol="0">
            <a:spAutoFit/>
          </a:bodyPr>
          <a:lstStyle/>
          <a:p>
            <a:pPr algn="ctr"/>
            <a:r>
              <a:rPr lang="fr-FR" sz="1200" dirty="0"/>
              <a:t>Pratique jugée irrecevable par les moteurs de recherche.</a:t>
            </a:r>
          </a:p>
          <a:p>
            <a:pPr algn="ctr"/>
            <a:r>
              <a:rPr lang="fr-FR" sz="1200" dirty="0"/>
              <a:t>Suppression de la div "keywords". L'ensemble des mots clés étant présents dans l'ensemble du site. Suppression des liens non pertinents</a:t>
            </a:r>
          </a:p>
        </p:txBody>
      </p:sp>
      <p:sp>
        <p:nvSpPr>
          <p:cNvPr id="32" name="Rectangle 31">
            <a:extLst>
              <a:ext uri="{FF2B5EF4-FFF2-40B4-BE49-F238E27FC236}">
                <a16:creationId xmlns:a16="http://schemas.microsoft.com/office/drawing/2014/main" id="{E87445C3-CA42-3ACB-2A95-D44AFE635827}"/>
              </a:ext>
            </a:extLst>
          </p:cNvPr>
          <p:cNvSpPr/>
          <p:nvPr/>
        </p:nvSpPr>
        <p:spPr>
          <a:xfrm>
            <a:off x="160421" y="1957409"/>
            <a:ext cx="11959390" cy="445205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6CEC4485-E878-8165-7636-0CD29BAE5C9D}"/>
              </a:ext>
            </a:extLst>
          </p:cNvPr>
          <p:cNvSpPr txBox="1"/>
          <p:nvPr/>
        </p:nvSpPr>
        <p:spPr>
          <a:xfrm>
            <a:off x="5599165" y="1460133"/>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pic>
        <p:nvPicPr>
          <p:cNvPr id="14" name="Image 13">
            <a:extLst>
              <a:ext uri="{FF2B5EF4-FFF2-40B4-BE49-F238E27FC236}">
                <a16:creationId xmlns:a16="http://schemas.microsoft.com/office/drawing/2014/main" id="{F9F42A47-8438-C351-3259-B5D6FAE3B1B1}"/>
              </a:ext>
            </a:extLst>
          </p:cNvPr>
          <p:cNvPicPr>
            <a:picLocks noChangeAspect="1"/>
          </p:cNvPicPr>
          <p:nvPr/>
        </p:nvPicPr>
        <p:blipFill>
          <a:blip r:embed="rId2"/>
          <a:stretch>
            <a:fillRect/>
          </a:stretch>
        </p:blipFill>
        <p:spPr>
          <a:xfrm>
            <a:off x="485038" y="2701441"/>
            <a:ext cx="5256091" cy="2201546"/>
          </a:xfrm>
          <a:prstGeom prst="rect">
            <a:avLst/>
          </a:prstGeom>
        </p:spPr>
      </p:pic>
      <p:sp>
        <p:nvSpPr>
          <p:cNvPr id="17" name="ZoneTexte 16">
            <a:extLst>
              <a:ext uri="{FF2B5EF4-FFF2-40B4-BE49-F238E27FC236}">
                <a16:creationId xmlns:a16="http://schemas.microsoft.com/office/drawing/2014/main" id="{800DB6F9-A245-CB70-1CA3-90C592AB991B}"/>
              </a:ext>
            </a:extLst>
          </p:cNvPr>
          <p:cNvSpPr txBox="1"/>
          <p:nvPr/>
        </p:nvSpPr>
        <p:spPr>
          <a:xfrm>
            <a:off x="1747894" y="2289757"/>
            <a:ext cx="2241319" cy="261610"/>
          </a:xfrm>
          <a:prstGeom prst="rect">
            <a:avLst/>
          </a:prstGeom>
          <a:noFill/>
        </p:spPr>
        <p:txBody>
          <a:bodyPr wrap="none" rtlCol="0">
            <a:spAutoFit/>
          </a:bodyPr>
          <a:lstStyle/>
          <a:p>
            <a:r>
              <a:rPr lang="fr-FR" sz="1100" dirty="0"/>
              <a:t>Suppression des keywords black </a:t>
            </a:r>
            <a:r>
              <a:rPr lang="fr-FR" sz="1100" dirty="0" err="1"/>
              <a:t>hat</a:t>
            </a:r>
            <a:endParaRPr lang="fr-FR" sz="1100" dirty="0"/>
          </a:p>
        </p:txBody>
      </p:sp>
      <p:pic>
        <p:nvPicPr>
          <p:cNvPr id="18" name="Image 17">
            <a:extLst>
              <a:ext uri="{FF2B5EF4-FFF2-40B4-BE49-F238E27FC236}">
                <a16:creationId xmlns:a16="http://schemas.microsoft.com/office/drawing/2014/main" id="{99B0C829-390B-852F-9206-90F358062924}"/>
              </a:ext>
            </a:extLst>
          </p:cNvPr>
          <p:cNvPicPr>
            <a:picLocks noChangeAspect="1"/>
          </p:cNvPicPr>
          <p:nvPr/>
        </p:nvPicPr>
        <p:blipFill>
          <a:blip r:embed="rId3"/>
          <a:stretch>
            <a:fillRect/>
          </a:stretch>
        </p:blipFill>
        <p:spPr>
          <a:xfrm>
            <a:off x="485038" y="5037173"/>
            <a:ext cx="5256091" cy="1075975"/>
          </a:xfrm>
          <a:prstGeom prst="rect">
            <a:avLst/>
          </a:prstGeom>
        </p:spPr>
      </p:pic>
      <p:pic>
        <p:nvPicPr>
          <p:cNvPr id="19" name="Image 18">
            <a:extLst>
              <a:ext uri="{FF2B5EF4-FFF2-40B4-BE49-F238E27FC236}">
                <a16:creationId xmlns:a16="http://schemas.microsoft.com/office/drawing/2014/main" id="{73E0706F-AB3E-9A3E-3FA5-627AEB9F65B2}"/>
              </a:ext>
            </a:extLst>
          </p:cNvPr>
          <p:cNvPicPr>
            <a:picLocks noChangeAspect="1"/>
          </p:cNvPicPr>
          <p:nvPr/>
        </p:nvPicPr>
        <p:blipFill rotWithShape="1">
          <a:blip r:embed="rId4"/>
          <a:srcRect l="11843"/>
          <a:stretch/>
        </p:blipFill>
        <p:spPr>
          <a:xfrm>
            <a:off x="8466220" y="2701441"/>
            <a:ext cx="2392992" cy="3546251"/>
          </a:xfrm>
          <a:prstGeom prst="rect">
            <a:avLst/>
          </a:prstGeom>
        </p:spPr>
      </p:pic>
      <p:sp>
        <p:nvSpPr>
          <p:cNvPr id="20" name="ZoneTexte 19">
            <a:extLst>
              <a:ext uri="{FF2B5EF4-FFF2-40B4-BE49-F238E27FC236}">
                <a16:creationId xmlns:a16="http://schemas.microsoft.com/office/drawing/2014/main" id="{A6EC859E-EA1A-9E82-FA97-DFE02CF707BB}"/>
              </a:ext>
            </a:extLst>
          </p:cNvPr>
          <p:cNvSpPr txBox="1"/>
          <p:nvPr/>
        </p:nvSpPr>
        <p:spPr>
          <a:xfrm>
            <a:off x="8577818" y="2329693"/>
            <a:ext cx="2281394" cy="261610"/>
          </a:xfrm>
          <a:prstGeom prst="rect">
            <a:avLst/>
          </a:prstGeom>
          <a:noFill/>
        </p:spPr>
        <p:txBody>
          <a:bodyPr wrap="none" rtlCol="0">
            <a:spAutoFit/>
          </a:bodyPr>
          <a:lstStyle/>
          <a:p>
            <a:r>
              <a:rPr lang="fr-FR" sz="1100" dirty="0"/>
              <a:t>Suppression des liens non pertinents</a:t>
            </a:r>
          </a:p>
        </p:txBody>
      </p:sp>
    </p:spTree>
    <p:extLst>
      <p:ext uri="{BB962C8B-B14F-4D97-AF65-F5344CB8AC3E}">
        <p14:creationId xmlns:p14="http://schemas.microsoft.com/office/powerpoint/2010/main" val="345882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155032" y="59609"/>
            <a:ext cx="11036969" cy="369332"/>
          </a:xfrm>
          <a:prstGeom prst="rect">
            <a:avLst/>
          </a:prstGeom>
          <a:noFill/>
        </p:spPr>
        <p:txBody>
          <a:bodyPr wrap="square" rtlCol="0">
            <a:spAutoFit/>
          </a:bodyPr>
          <a:lstStyle/>
          <a:p>
            <a:pPr algn="ctr"/>
            <a:r>
              <a:rPr lang="fr-FR" b="1" dirty="0"/>
              <a:t>Refonte de la sémantique du site et de l’architecture des titres – </a:t>
            </a:r>
            <a:r>
              <a:rPr lang="fr-FR" b="1" dirty="0" err="1">
                <a:solidFill>
                  <a:srgbClr val="FF0000"/>
                </a:solidFill>
              </a:rPr>
              <a:t>index.html</a:t>
            </a:r>
            <a:endParaRPr lang="fr-FR" b="1" dirty="0">
              <a:solidFill>
                <a:srgbClr val="FF0000"/>
              </a:solidFill>
            </a:endParaRP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 5</a:t>
            </a:r>
          </a:p>
        </p:txBody>
      </p:sp>
      <p:sp>
        <p:nvSpPr>
          <p:cNvPr id="9" name="ZoneTexte 8">
            <a:extLst>
              <a:ext uri="{FF2B5EF4-FFF2-40B4-BE49-F238E27FC236}">
                <a16:creationId xmlns:a16="http://schemas.microsoft.com/office/drawing/2014/main" id="{A1A27EE7-2211-9309-0602-1315089ABA6E}"/>
              </a:ext>
            </a:extLst>
          </p:cNvPr>
          <p:cNvSpPr txBox="1"/>
          <p:nvPr/>
        </p:nvSpPr>
        <p:spPr>
          <a:xfrm>
            <a:off x="0" y="754312"/>
            <a:ext cx="12192000" cy="461665"/>
          </a:xfrm>
          <a:prstGeom prst="rect">
            <a:avLst/>
          </a:prstGeom>
          <a:noFill/>
        </p:spPr>
        <p:txBody>
          <a:bodyPr wrap="square" rtlCol="0">
            <a:spAutoFit/>
          </a:bodyPr>
          <a:lstStyle/>
          <a:p>
            <a:pPr algn="ctr"/>
            <a:r>
              <a:rPr lang="fr-FR" sz="1200" dirty="0"/>
              <a:t>La sémantique du HTML est  pauvre, et opère à une mauvaise compréhension du site. Par ailleurs, l'architecture des titres n'est pas cohérente. Les </a:t>
            </a:r>
            <a:r>
              <a:rPr lang="fr-FR" sz="1200" dirty="0" err="1"/>
              <a:t>crawlers</a:t>
            </a:r>
            <a:r>
              <a:rPr lang="fr-FR" sz="1200" dirty="0"/>
              <a:t> ne peuvent pas déchiffrer la page. Cela complique également l’accessibilité. Traitement des anomalies du W3C </a:t>
            </a:r>
            <a:r>
              <a:rPr lang="fr-FR" sz="1200" dirty="0" err="1"/>
              <a:t>validator</a:t>
            </a:r>
            <a:endParaRPr lang="fr-FR" sz="1200" dirty="0"/>
          </a:p>
        </p:txBody>
      </p:sp>
      <p:sp>
        <p:nvSpPr>
          <p:cNvPr id="32" name="Rectangle 31">
            <a:extLst>
              <a:ext uri="{FF2B5EF4-FFF2-40B4-BE49-F238E27FC236}">
                <a16:creationId xmlns:a16="http://schemas.microsoft.com/office/drawing/2014/main" id="{E87445C3-CA42-3ACB-2A95-D44AFE635827}"/>
              </a:ext>
            </a:extLst>
          </p:cNvPr>
          <p:cNvSpPr/>
          <p:nvPr/>
        </p:nvSpPr>
        <p:spPr>
          <a:xfrm>
            <a:off x="176463" y="1957409"/>
            <a:ext cx="11815011" cy="484098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6CEC4485-E878-8165-7636-0CD29BAE5C9D}"/>
              </a:ext>
            </a:extLst>
          </p:cNvPr>
          <p:cNvSpPr txBox="1"/>
          <p:nvPr/>
        </p:nvSpPr>
        <p:spPr>
          <a:xfrm>
            <a:off x="5599165" y="1460133"/>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cxnSp>
        <p:nvCxnSpPr>
          <p:cNvPr id="39" name="Connecteur droit 38">
            <a:extLst>
              <a:ext uri="{FF2B5EF4-FFF2-40B4-BE49-F238E27FC236}">
                <a16:creationId xmlns:a16="http://schemas.microsoft.com/office/drawing/2014/main" id="{780747E3-7747-2408-5B82-1476D10C3288}"/>
              </a:ext>
            </a:extLst>
          </p:cNvPr>
          <p:cNvCxnSpPr>
            <a:cxnSpLocks/>
            <a:stCxn id="32" idx="0"/>
            <a:endCxn id="32" idx="2"/>
          </p:cNvCxnSpPr>
          <p:nvPr/>
        </p:nvCxnSpPr>
        <p:spPr>
          <a:xfrm>
            <a:off x="6083969" y="1957409"/>
            <a:ext cx="0" cy="4840982"/>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C1CC60C-F4E1-E1DE-BD7D-8D93E7C89F21}"/>
              </a:ext>
            </a:extLst>
          </p:cNvPr>
          <p:cNvSpPr txBox="1"/>
          <p:nvPr/>
        </p:nvSpPr>
        <p:spPr>
          <a:xfrm>
            <a:off x="2863156" y="1691964"/>
            <a:ext cx="534121" cy="276999"/>
          </a:xfrm>
          <a:prstGeom prst="rect">
            <a:avLst/>
          </a:prstGeom>
          <a:noFill/>
        </p:spPr>
        <p:txBody>
          <a:bodyPr wrap="none" rtlCol="0">
            <a:spAutoFit/>
          </a:bodyPr>
          <a:lstStyle/>
          <a:p>
            <a:r>
              <a:rPr lang="fr-FR" sz="1200" dirty="0"/>
              <a:t>Initial</a:t>
            </a:r>
          </a:p>
        </p:txBody>
      </p:sp>
      <p:sp>
        <p:nvSpPr>
          <p:cNvPr id="41" name="ZoneTexte 40">
            <a:extLst>
              <a:ext uri="{FF2B5EF4-FFF2-40B4-BE49-F238E27FC236}">
                <a16:creationId xmlns:a16="http://schemas.microsoft.com/office/drawing/2014/main" id="{3A26953B-CE3F-3779-389C-2F1ECAE6FC26}"/>
              </a:ext>
            </a:extLst>
          </p:cNvPr>
          <p:cNvSpPr txBox="1"/>
          <p:nvPr/>
        </p:nvSpPr>
        <p:spPr>
          <a:xfrm>
            <a:off x="8770662" y="1679727"/>
            <a:ext cx="479618" cy="276999"/>
          </a:xfrm>
          <a:prstGeom prst="rect">
            <a:avLst/>
          </a:prstGeom>
          <a:noFill/>
        </p:spPr>
        <p:txBody>
          <a:bodyPr wrap="none" rtlCol="0">
            <a:spAutoFit/>
          </a:bodyPr>
          <a:lstStyle/>
          <a:p>
            <a:r>
              <a:rPr lang="fr-FR" sz="1200" dirty="0"/>
              <a:t>Final</a:t>
            </a:r>
          </a:p>
        </p:txBody>
      </p:sp>
      <p:pic>
        <p:nvPicPr>
          <p:cNvPr id="17" name="Image 16">
            <a:extLst>
              <a:ext uri="{FF2B5EF4-FFF2-40B4-BE49-F238E27FC236}">
                <a16:creationId xmlns:a16="http://schemas.microsoft.com/office/drawing/2014/main" id="{AC82C899-2D90-96BD-145A-419CFC87E964}"/>
              </a:ext>
            </a:extLst>
          </p:cNvPr>
          <p:cNvPicPr>
            <a:picLocks noChangeAspect="1"/>
          </p:cNvPicPr>
          <p:nvPr/>
        </p:nvPicPr>
        <p:blipFill>
          <a:blip r:embed="rId2"/>
          <a:stretch>
            <a:fillRect/>
          </a:stretch>
        </p:blipFill>
        <p:spPr>
          <a:xfrm>
            <a:off x="371572" y="2581734"/>
            <a:ext cx="1566917" cy="3335871"/>
          </a:xfrm>
          <a:prstGeom prst="rect">
            <a:avLst/>
          </a:prstGeom>
        </p:spPr>
      </p:pic>
      <p:pic>
        <p:nvPicPr>
          <p:cNvPr id="18" name="Image 17">
            <a:extLst>
              <a:ext uri="{FF2B5EF4-FFF2-40B4-BE49-F238E27FC236}">
                <a16:creationId xmlns:a16="http://schemas.microsoft.com/office/drawing/2014/main" id="{680E90B9-9B68-C08E-8283-4A39819B4B34}"/>
              </a:ext>
            </a:extLst>
          </p:cNvPr>
          <p:cNvPicPr>
            <a:picLocks noChangeAspect="1"/>
          </p:cNvPicPr>
          <p:nvPr/>
        </p:nvPicPr>
        <p:blipFill>
          <a:blip r:embed="rId3"/>
          <a:stretch>
            <a:fillRect/>
          </a:stretch>
        </p:blipFill>
        <p:spPr>
          <a:xfrm>
            <a:off x="6339386" y="2274666"/>
            <a:ext cx="1126967" cy="4206466"/>
          </a:xfrm>
          <a:prstGeom prst="rect">
            <a:avLst/>
          </a:prstGeom>
        </p:spPr>
      </p:pic>
      <p:pic>
        <p:nvPicPr>
          <p:cNvPr id="31" name="Image 30">
            <a:extLst>
              <a:ext uri="{FF2B5EF4-FFF2-40B4-BE49-F238E27FC236}">
                <a16:creationId xmlns:a16="http://schemas.microsoft.com/office/drawing/2014/main" id="{663BF1F8-D62A-AF75-F1AB-F83468E49307}"/>
              </a:ext>
            </a:extLst>
          </p:cNvPr>
          <p:cNvPicPr>
            <a:picLocks noChangeAspect="1"/>
          </p:cNvPicPr>
          <p:nvPr/>
        </p:nvPicPr>
        <p:blipFill>
          <a:blip r:embed="rId4"/>
          <a:stretch>
            <a:fillRect/>
          </a:stretch>
        </p:blipFill>
        <p:spPr>
          <a:xfrm>
            <a:off x="2295819" y="2018367"/>
            <a:ext cx="3303346" cy="4719065"/>
          </a:xfrm>
          <a:prstGeom prst="rect">
            <a:avLst/>
          </a:prstGeom>
        </p:spPr>
      </p:pic>
      <p:pic>
        <p:nvPicPr>
          <p:cNvPr id="6" name="Image 5">
            <a:extLst>
              <a:ext uri="{FF2B5EF4-FFF2-40B4-BE49-F238E27FC236}">
                <a16:creationId xmlns:a16="http://schemas.microsoft.com/office/drawing/2014/main" id="{E5F06F9C-6647-0B8E-1C8F-BA3646C6AC22}"/>
              </a:ext>
            </a:extLst>
          </p:cNvPr>
          <p:cNvPicPr>
            <a:picLocks noChangeAspect="1"/>
          </p:cNvPicPr>
          <p:nvPr/>
        </p:nvPicPr>
        <p:blipFill>
          <a:blip r:embed="rId5"/>
          <a:stretch>
            <a:fillRect/>
          </a:stretch>
        </p:blipFill>
        <p:spPr>
          <a:xfrm>
            <a:off x="7718521" y="2177004"/>
            <a:ext cx="3983745" cy="4480471"/>
          </a:xfrm>
          <a:prstGeom prst="rect">
            <a:avLst/>
          </a:prstGeom>
        </p:spPr>
      </p:pic>
    </p:spTree>
    <p:extLst>
      <p:ext uri="{BB962C8B-B14F-4D97-AF65-F5344CB8AC3E}">
        <p14:creationId xmlns:p14="http://schemas.microsoft.com/office/powerpoint/2010/main" val="359047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681789" y="59609"/>
            <a:ext cx="11510212" cy="369332"/>
          </a:xfrm>
          <a:prstGeom prst="rect">
            <a:avLst/>
          </a:prstGeom>
          <a:noFill/>
        </p:spPr>
        <p:txBody>
          <a:bodyPr wrap="square" rtlCol="0">
            <a:spAutoFit/>
          </a:bodyPr>
          <a:lstStyle/>
          <a:p>
            <a:pPr algn="ctr"/>
            <a:r>
              <a:rPr lang="fr-FR" b="1" dirty="0"/>
              <a:t>Refonte de la sémantique du site et de l’architecture des titres – </a:t>
            </a:r>
            <a:r>
              <a:rPr lang="fr-FR" b="1" dirty="0" err="1">
                <a:solidFill>
                  <a:srgbClr val="FF0000"/>
                </a:solidFill>
              </a:rPr>
              <a:t>Contact.html</a:t>
            </a:r>
            <a:endParaRPr lang="fr-FR" b="1" dirty="0">
              <a:solidFill>
                <a:srgbClr val="FF0000"/>
              </a:solidFill>
            </a:endParaRP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 5</a:t>
            </a:r>
          </a:p>
        </p:txBody>
      </p:sp>
      <p:sp>
        <p:nvSpPr>
          <p:cNvPr id="9" name="ZoneTexte 8">
            <a:extLst>
              <a:ext uri="{FF2B5EF4-FFF2-40B4-BE49-F238E27FC236}">
                <a16:creationId xmlns:a16="http://schemas.microsoft.com/office/drawing/2014/main" id="{A1A27EE7-2211-9309-0602-1315089ABA6E}"/>
              </a:ext>
            </a:extLst>
          </p:cNvPr>
          <p:cNvSpPr txBox="1"/>
          <p:nvPr/>
        </p:nvSpPr>
        <p:spPr>
          <a:xfrm>
            <a:off x="0" y="754312"/>
            <a:ext cx="12192000" cy="461665"/>
          </a:xfrm>
          <a:prstGeom prst="rect">
            <a:avLst/>
          </a:prstGeom>
          <a:noFill/>
        </p:spPr>
        <p:txBody>
          <a:bodyPr wrap="square" rtlCol="0">
            <a:spAutoFit/>
          </a:bodyPr>
          <a:lstStyle/>
          <a:p>
            <a:pPr algn="ctr"/>
            <a:r>
              <a:rPr lang="fr-FR" sz="1200" dirty="0"/>
              <a:t>La sémantique du HTML est  pauvre, et opère à une mauvaise compréhension du site. Par ailleurs, l'architecture des titres n'est pas cohérente. Les </a:t>
            </a:r>
            <a:r>
              <a:rPr lang="fr-FR" sz="1200" dirty="0" err="1"/>
              <a:t>crawlers</a:t>
            </a:r>
            <a:r>
              <a:rPr lang="fr-FR" sz="1200" dirty="0"/>
              <a:t> ne peuvent pas déchiffrer la page. Cela complique également l’accessibilité. Traitement des anomalies du W3C </a:t>
            </a:r>
            <a:r>
              <a:rPr lang="fr-FR" sz="1200" dirty="0" err="1"/>
              <a:t>validator</a:t>
            </a:r>
            <a:endParaRPr lang="fr-FR" sz="1200" dirty="0"/>
          </a:p>
        </p:txBody>
      </p:sp>
      <p:sp>
        <p:nvSpPr>
          <p:cNvPr id="32" name="Rectangle 31">
            <a:extLst>
              <a:ext uri="{FF2B5EF4-FFF2-40B4-BE49-F238E27FC236}">
                <a16:creationId xmlns:a16="http://schemas.microsoft.com/office/drawing/2014/main" id="{E87445C3-CA42-3ACB-2A95-D44AFE635827}"/>
              </a:ext>
            </a:extLst>
          </p:cNvPr>
          <p:cNvSpPr/>
          <p:nvPr/>
        </p:nvSpPr>
        <p:spPr>
          <a:xfrm>
            <a:off x="176463" y="1957409"/>
            <a:ext cx="11815011" cy="484098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6CEC4485-E878-8165-7636-0CD29BAE5C9D}"/>
              </a:ext>
            </a:extLst>
          </p:cNvPr>
          <p:cNvSpPr txBox="1"/>
          <p:nvPr/>
        </p:nvSpPr>
        <p:spPr>
          <a:xfrm>
            <a:off x="5599165" y="1460133"/>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cxnSp>
        <p:nvCxnSpPr>
          <p:cNvPr id="39" name="Connecteur droit 38">
            <a:extLst>
              <a:ext uri="{FF2B5EF4-FFF2-40B4-BE49-F238E27FC236}">
                <a16:creationId xmlns:a16="http://schemas.microsoft.com/office/drawing/2014/main" id="{780747E3-7747-2408-5B82-1476D10C3288}"/>
              </a:ext>
            </a:extLst>
          </p:cNvPr>
          <p:cNvCxnSpPr>
            <a:cxnSpLocks/>
            <a:stCxn id="32" idx="0"/>
            <a:endCxn id="32" idx="2"/>
          </p:cNvCxnSpPr>
          <p:nvPr/>
        </p:nvCxnSpPr>
        <p:spPr>
          <a:xfrm>
            <a:off x="6083969" y="1957409"/>
            <a:ext cx="0" cy="4840982"/>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C1CC60C-F4E1-E1DE-BD7D-8D93E7C89F21}"/>
              </a:ext>
            </a:extLst>
          </p:cNvPr>
          <p:cNvSpPr txBox="1"/>
          <p:nvPr/>
        </p:nvSpPr>
        <p:spPr>
          <a:xfrm>
            <a:off x="2863156" y="1691964"/>
            <a:ext cx="534121" cy="276999"/>
          </a:xfrm>
          <a:prstGeom prst="rect">
            <a:avLst/>
          </a:prstGeom>
          <a:noFill/>
        </p:spPr>
        <p:txBody>
          <a:bodyPr wrap="none" rtlCol="0">
            <a:spAutoFit/>
          </a:bodyPr>
          <a:lstStyle/>
          <a:p>
            <a:r>
              <a:rPr lang="fr-FR" sz="1200" dirty="0"/>
              <a:t>Initial</a:t>
            </a:r>
          </a:p>
        </p:txBody>
      </p:sp>
      <p:sp>
        <p:nvSpPr>
          <p:cNvPr id="41" name="ZoneTexte 40">
            <a:extLst>
              <a:ext uri="{FF2B5EF4-FFF2-40B4-BE49-F238E27FC236}">
                <a16:creationId xmlns:a16="http://schemas.microsoft.com/office/drawing/2014/main" id="{3A26953B-CE3F-3779-389C-2F1ECAE6FC26}"/>
              </a:ext>
            </a:extLst>
          </p:cNvPr>
          <p:cNvSpPr txBox="1"/>
          <p:nvPr/>
        </p:nvSpPr>
        <p:spPr>
          <a:xfrm>
            <a:off x="8770662" y="1679727"/>
            <a:ext cx="479618" cy="276999"/>
          </a:xfrm>
          <a:prstGeom prst="rect">
            <a:avLst/>
          </a:prstGeom>
          <a:noFill/>
        </p:spPr>
        <p:txBody>
          <a:bodyPr wrap="none" rtlCol="0">
            <a:spAutoFit/>
          </a:bodyPr>
          <a:lstStyle/>
          <a:p>
            <a:r>
              <a:rPr lang="fr-FR" sz="1200" dirty="0"/>
              <a:t>Final</a:t>
            </a:r>
          </a:p>
        </p:txBody>
      </p:sp>
      <p:pic>
        <p:nvPicPr>
          <p:cNvPr id="19" name="Image 18">
            <a:extLst>
              <a:ext uri="{FF2B5EF4-FFF2-40B4-BE49-F238E27FC236}">
                <a16:creationId xmlns:a16="http://schemas.microsoft.com/office/drawing/2014/main" id="{4A24E202-F163-0C64-6611-5980F459A470}"/>
              </a:ext>
            </a:extLst>
          </p:cNvPr>
          <p:cNvPicPr>
            <a:picLocks noChangeAspect="1"/>
          </p:cNvPicPr>
          <p:nvPr/>
        </p:nvPicPr>
        <p:blipFill rotWithShape="1">
          <a:blip r:embed="rId2"/>
          <a:srcRect t="1" b="57431"/>
          <a:stretch/>
        </p:blipFill>
        <p:spPr>
          <a:xfrm>
            <a:off x="686852" y="3748108"/>
            <a:ext cx="1297248" cy="450067"/>
          </a:xfrm>
          <a:prstGeom prst="rect">
            <a:avLst/>
          </a:prstGeom>
        </p:spPr>
      </p:pic>
      <p:pic>
        <p:nvPicPr>
          <p:cNvPr id="20" name="Image 19">
            <a:extLst>
              <a:ext uri="{FF2B5EF4-FFF2-40B4-BE49-F238E27FC236}">
                <a16:creationId xmlns:a16="http://schemas.microsoft.com/office/drawing/2014/main" id="{9C22A754-C94C-1DE0-5202-750E29A8CD2E}"/>
              </a:ext>
            </a:extLst>
          </p:cNvPr>
          <p:cNvPicPr>
            <a:picLocks noChangeAspect="1"/>
          </p:cNvPicPr>
          <p:nvPr/>
        </p:nvPicPr>
        <p:blipFill>
          <a:blip r:embed="rId3"/>
          <a:stretch>
            <a:fillRect/>
          </a:stretch>
        </p:blipFill>
        <p:spPr>
          <a:xfrm>
            <a:off x="6436895" y="3429000"/>
            <a:ext cx="1101784" cy="1387669"/>
          </a:xfrm>
          <a:prstGeom prst="rect">
            <a:avLst/>
          </a:prstGeom>
        </p:spPr>
      </p:pic>
      <p:pic>
        <p:nvPicPr>
          <p:cNvPr id="28" name="Image 27">
            <a:extLst>
              <a:ext uri="{FF2B5EF4-FFF2-40B4-BE49-F238E27FC236}">
                <a16:creationId xmlns:a16="http://schemas.microsoft.com/office/drawing/2014/main" id="{C8F59CFF-18AD-EFBC-2354-EDDB504AA022}"/>
              </a:ext>
            </a:extLst>
          </p:cNvPr>
          <p:cNvPicPr>
            <a:picLocks noChangeAspect="1"/>
          </p:cNvPicPr>
          <p:nvPr/>
        </p:nvPicPr>
        <p:blipFill rotWithShape="1">
          <a:blip r:embed="rId4"/>
          <a:srcRect t="49705" r="69465" b="38700"/>
          <a:stretch/>
        </p:blipFill>
        <p:spPr>
          <a:xfrm>
            <a:off x="365803" y="6103689"/>
            <a:ext cx="2373330" cy="360947"/>
          </a:xfrm>
          <a:prstGeom prst="rect">
            <a:avLst/>
          </a:prstGeom>
        </p:spPr>
      </p:pic>
      <p:pic>
        <p:nvPicPr>
          <p:cNvPr id="35" name="Image 34">
            <a:extLst>
              <a:ext uri="{FF2B5EF4-FFF2-40B4-BE49-F238E27FC236}">
                <a16:creationId xmlns:a16="http://schemas.microsoft.com/office/drawing/2014/main" id="{26536B08-4279-1D93-7128-BFFA93D3FEF2}"/>
              </a:ext>
            </a:extLst>
          </p:cNvPr>
          <p:cNvPicPr>
            <a:picLocks noChangeAspect="1"/>
          </p:cNvPicPr>
          <p:nvPr/>
        </p:nvPicPr>
        <p:blipFill rotWithShape="1">
          <a:blip r:embed="rId5"/>
          <a:srcRect r="26303"/>
          <a:stretch/>
        </p:blipFill>
        <p:spPr>
          <a:xfrm>
            <a:off x="3078780" y="2684474"/>
            <a:ext cx="2889658" cy="3027403"/>
          </a:xfrm>
          <a:prstGeom prst="rect">
            <a:avLst/>
          </a:prstGeom>
        </p:spPr>
      </p:pic>
      <p:pic>
        <p:nvPicPr>
          <p:cNvPr id="36" name="Image 35">
            <a:extLst>
              <a:ext uri="{FF2B5EF4-FFF2-40B4-BE49-F238E27FC236}">
                <a16:creationId xmlns:a16="http://schemas.microsoft.com/office/drawing/2014/main" id="{A50B0D51-A0EF-5A7B-D3E2-B4AAB3465C80}"/>
              </a:ext>
            </a:extLst>
          </p:cNvPr>
          <p:cNvPicPr>
            <a:picLocks noChangeAspect="1"/>
          </p:cNvPicPr>
          <p:nvPr/>
        </p:nvPicPr>
        <p:blipFill rotWithShape="1">
          <a:blip r:embed="rId4"/>
          <a:srcRect r="69465" b="88082"/>
          <a:stretch/>
        </p:blipFill>
        <p:spPr>
          <a:xfrm>
            <a:off x="3319555" y="6103689"/>
            <a:ext cx="2373330" cy="371003"/>
          </a:xfrm>
          <a:prstGeom prst="rect">
            <a:avLst/>
          </a:prstGeom>
        </p:spPr>
      </p:pic>
      <p:pic>
        <p:nvPicPr>
          <p:cNvPr id="38" name="Image 37">
            <a:extLst>
              <a:ext uri="{FF2B5EF4-FFF2-40B4-BE49-F238E27FC236}">
                <a16:creationId xmlns:a16="http://schemas.microsoft.com/office/drawing/2014/main" id="{285D32A5-7E2A-57D8-DA15-8305332FB773}"/>
              </a:ext>
            </a:extLst>
          </p:cNvPr>
          <p:cNvPicPr>
            <a:picLocks noChangeAspect="1"/>
          </p:cNvPicPr>
          <p:nvPr/>
        </p:nvPicPr>
        <p:blipFill>
          <a:blip r:embed="rId6"/>
          <a:stretch>
            <a:fillRect/>
          </a:stretch>
        </p:blipFill>
        <p:spPr>
          <a:xfrm>
            <a:off x="7816518" y="2716505"/>
            <a:ext cx="3851193" cy="2995372"/>
          </a:xfrm>
          <a:prstGeom prst="rect">
            <a:avLst/>
          </a:prstGeom>
        </p:spPr>
      </p:pic>
    </p:spTree>
    <p:extLst>
      <p:ext uri="{BB962C8B-B14F-4D97-AF65-F5344CB8AC3E}">
        <p14:creationId xmlns:p14="http://schemas.microsoft.com/office/powerpoint/2010/main" val="2817722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Identification de la langue de page</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Accessibilité 6</a:t>
            </a:r>
          </a:p>
        </p:txBody>
      </p:sp>
      <p:sp>
        <p:nvSpPr>
          <p:cNvPr id="8" name="ZoneTexte 7">
            <a:extLst>
              <a:ext uri="{FF2B5EF4-FFF2-40B4-BE49-F238E27FC236}">
                <a16:creationId xmlns:a16="http://schemas.microsoft.com/office/drawing/2014/main" id="{231C4DA3-2EE1-9462-D37E-4C8DAE227CE2}"/>
              </a:ext>
            </a:extLst>
          </p:cNvPr>
          <p:cNvSpPr txBox="1"/>
          <p:nvPr/>
        </p:nvSpPr>
        <p:spPr>
          <a:xfrm>
            <a:off x="468367" y="2398590"/>
            <a:ext cx="1978427" cy="276999"/>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3" y="1172665"/>
            <a:ext cx="9857874" cy="461665"/>
          </a:xfrm>
          <a:prstGeom prst="rect">
            <a:avLst/>
          </a:prstGeom>
          <a:noFill/>
        </p:spPr>
        <p:txBody>
          <a:bodyPr wrap="square" rtlCol="0">
            <a:spAutoFit/>
          </a:bodyPr>
          <a:lstStyle/>
          <a:p>
            <a:pPr algn="ctr"/>
            <a:r>
              <a:rPr lang="fr-FR" sz="1200" dirty="0"/>
              <a:t>L'identification de la langue de la page ou des éléments de la page permet aux lecteurs d'écran de lire le contenu dans la langue appropriée. Il facilite également la traduction automatique du contenu.</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9558323" y="2398590"/>
            <a:ext cx="2069926" cy="276999"/>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Nouvel indice de performance</a:t>
            </a: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endCxn id="15" idx="1"/>
          </p:cNvCxnSpPr>
          <p:nvPr/>
        </p:nvCxnSpPr>
        <p:spPr>
          <a:xfrm>
            <a:off x="2446794" y="2537089"/>
            <a:ext cx="711152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2398590"/>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pic>
        <p:nvPicPr>
          <p:cNvPr id="6" name="Image 5">
            <a:extLst>
              <a:ext uri="{FF2B5EF4-FFF2-40B4-BE49-F238E27FC236}">
                <a16:creationId xmlns:a16="http://schemas.microsoft.com/office/drawing/2014/main" id="{7A8F19B1-2D0C-A5E1-8129-6798C6847CC6}"/>
              </a:ext>
            </a:extLst>
          </p:cNvPr>
          <p:cNvPicPr>
            <a:picLocks noChangeAspect="1"/>
          </p:cNvPicPr>
          <p:nvPr/>
        </p:nvPicPr>
        <p:blipFill>
          <a:blip r:embed="rId2"/>
          <a:stretch>
            <a:fillRect/>
          </a:stretch>
        </p:blipFill>
        <p:spPr>
          <a:xfrm>
            <a:off x="3739172" y="3794078"/>
            <a:ext cx="1638300" cy="317500"/>
          </a:xfrm>
          <a:prstGeom prst="rect">
            <a:avLst/>
          </a:prstGeom>
        </p:spPr>
      </p:pic>
      <p:sp>
        <p:nvSpPr>
          <p:cNvPr id="11" name="Rectangle 10">
            <a:extLst>
              <a:ext uri="{FF2B5EF4-FFF2-40B4-BE49-F238E27FC236}">
                <a16:creationId xmlns:a16="http://schemas.microsoft.com/office/drawing/2014/main" id="{659553A7-3FA9-5C9C-922C-9EB87EB782E3}"/>
              </a:ext>
            </a:extLst>
          </p:cNvPr>
          <p:cNvSpPr/>
          <p:nvPr/>
        </p:nvSpPr>
        <p:spPr>
          <a:xfrm>
            <a:off x="3020644" y="3224730"/>
            <a:ext cx="6155440" cy="145619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B05B67F1-BA2E-60F4-9CD6-8DE0D690B235}"/>
              </a:ext>
            </a:extLst>
          </p:cNvPr>
          <p:cNvCxnSpPr>
            <a:cxnSpLocks/>
            <a:stCxn id="11" idx="0"/>
            <a:endCxn id="11" idx="2"/>
          </p:cNvCxnSpPr>
          <p:nvPr/>
        </p:nvCxnSpPr>
        <p:spPr>
          <a:xfrm>
            <a:off x="6098364" y="3224730"/>
            <a:ext cx="0" cy="1456196"/>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CE05185C-0AD9-085D-A266-4689E63619CF}"/>
              </a:ext>
            </a:extLst>
          </p:cNvPr>
          <p:cNvSpPr txBox="1"/>
          <p:nvPr/>
        </p:nvSpPr>
        <p:spPr>
          <a:xfrm>
            <a:off x="4213075" y="3246274"/>
            <a:ext cx="534121" cy="276999"/>
          </a:xfrm>
          <a:prstGeom prst="rect">
            <a:avLst/>
          </a:prstGeom>
          <a:noFill/>
        </p:spPr>
        <p:txBody>
          <a:bodyPr wrap="none" rtlCol="0">
            <a:spAutoFit/>
          </a:bodyPr>
          <a:lstStyle/>
          <a:p>
            <a:r>
              <a:rPr lang="fr-FR" sz="1200" dirty="0"/>
              <a:t>Initial</a:t>
            </a:r>
          </a:p>
        </p:txBody>
      </p:sp>
      <p:sp>
        <p:nvSpPr>
          <p:cNvPr id="17" name="ZoneTexte 16">
            <a:extLst>
              <a:ext uri="{FF2B5EF4-FFF2-40B4-BE49-F238E27FC236}">
                <a16:creationId xmlns:a16="http://schemas.microsoft.com/office/drawing/2014/main" id="{B6D5396D-F2DD-FD68-B5FB-EE46753EB14F}"/>
              </a:ext>
            </a:extLst>
          </p:cNvPr>
          <p:cNvSpPr txBox="1"/>
          <p:nvPr/>
        </p:nvSpPr>
        <p:spPr>
          <a:xfrm>
            <a:off x="7491715" y="3240124"/>
            <a:ext cx="479618" cy="276999"/>
          </a:xfrm>
          <a:prstGeom prst="rect">
            <a:avLst/>
          </a:prstGeom>
          <a:noFill/>
        </p:spPr>
        <p:txBody>
          <a:bodyPr wrap="none" rtlCol="0">
            <a:spAutoFit/>
          </a:bodyPr>
          <a:lstStyle/>
          <a:p>
            <a:r>
              <a:rPr lang="fr-FR" sz="1200" dirty="0"/>
              <a:t>Final</a:t>
            </a:r>
          </a:p>
        </p:txBody>
      </p:sp>
      <p:sp>
        <p:nvSpPr>
          <p:cNvPr id="21" name="Rectangle 20">
            <a:extLst>
              <a:ext uri="{FF2B5EF4-FFF2-40B4-BE49-F238E27FC236}">
                <a16:creationId xmlns:a16="http://schemas.microsoft.com/office/drawing/2014/main" id="{AAC1CF47-1433-A1AA-48A7-BF148D581476}"/>
              </a:ext>
            </a:extLst>
          </p:cNvPr>
          <p:cNvSpPr/>
          <p:nvPr/>
        </p:nvSpPr>
        <p:spPr>
          <a:xfrm>
            <a:off x="3020644" y="5195858"/>
            <a:ext cx="6155440" cy="145619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B34EFF02-7321-F627-7C90-4A2FEE9B2CD9}"/>
              </a:ext>
            </a:extLst>
          </p:cNvPr>
          <p:cNvSpPr txBox="1"/>
          <p:nvPr/>
        </p:nvSpPr>
        <p:spPr>
          <a:xfrm>
            <a:off x="4213075" y="5217402"/>
            <a:ext cx="534121" cy="276999"/>
          </a:xfrm>
          <a:prstGeom prst="rect">
            <a:avLst/>
          </a:prstGeom>
          <a:noFill/>
        </p:spPr>
        <p:txBody>
          <a:bodyPr wrap="none" rtlCol="0">
            <a:spAutoFit/>
          </a:bodyPr>
          <a:lstStyle/>
          <a:p>
            <a:r>
              <a:rPr lang="fr-FR" sz="1200" dirty="0"/>
              <a:t>Initial</a:t>
            </a:r>
          </a:p>
        </p:txBody>
      </p:sp>
      <p:sp>
        <p:nvSpPr>
          <p:cNvPr id="23" name="ZoneTexte 22">
            <a:extLst>
              <a:ext uri="{FF2B5EF4-FFF2-40B4-BE49-F238E27FC236}">
                <a16:creationId xmlns:a16="http://schemas.microsoft.com/office/drawing/2014/main" id="{7C2AC452-2728-89D6-B097-15ABE52B14FA}"/>
              </a:ext>
            </a:extLst>
          </p:cNvPr>
          <p:cNvSpPr txBox="1"/>
          <p:nvPr/>
        </p:nvSpPr>
        <p:spPr>
          <a:xfrm>
            <a:off x="7491715" y="5211252"/>
            <a:ext cx="479618" cy="276999"/>
          </a:xfrm>
          <a:prstGeom prst="rect">
            <a:avLst/>
          </a:prstGeom>
          <a:noFill/>
        </p:spPr>
        <p:txBody>
          <a:bodyPr wrap="none" rtlCol="0">
            <a:spAutoFit/>
          </a:bodyPr>
          <a:lstStyle/>
          <a:p>
            <a:r>
              <a:rPr lang="fr-FR" sz="1200" dirty="0"/>
              <a:t>Final</a:t>
            </a:r>
          </a:p>
        </p:txBody>
      </p:sp>
      <p:cxnSp>
        <p:nvCxnSpPr>
          <p:cNvPr id="27" name="Connecteur droit 26">
            <a:extLst>
              <a:ext uri="{FF2B5EF4-FFF2-40B4-BE49-F238E27FC236}">
                <a16:creationId xmlns:a16="http://schemas.microsoft.com/office/drawing/2014/main" id="{58081565-8C7C-A03F-BB75-329116C58425}"/>
              </a:ext>
            </a:extLst>
          </p:cNvPr>
          <p:cNvCxnSpPr>
            <a:cxnSpLocks/>
          </p:cNvCxnSpPr>
          <p:nvPr/>
        </p:nvCxnSpPr>
        <p:spPr>
          <a:xfrm>
            <a:off x="6096000" y="5211252"/>
            <a:ext cx="0" cy="1456196"/>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0" name="Image 29">
            <a:extLst>
              <a:ext uri="{FF2B5EF4-FFF2-40B4-BE49-F238E27FC236}">
                <a16:creationId xmlns:a16="http://schemas.microsoft.com/office/drawing/2014/main" id="{B8F7FFB9-B79B-2933-2646-16DD84622D67}"/>
              </a:ext>
            </a:extLst>
          </p:cNvPr>
          <p:cNvPicPr>
            <a:picLocks noChangeAspect="1"/>
          </p:cNvPicPr>
          <p:nvPr/>
        </p:nvPicPr>
        <p:blipFill>
          <a:blip r:embed="rId2"/>
          <a:stretch>
            <a:fillRect/>
          </a:stretch>
        </p:blipFill>
        <p:spPr>
          <a:xfrm>
            <a:off x="3739172" y="5765206"/>
            <a:ext cx="1638300" cy="317500"/>
          </a:xfrm>
          <a:prstGeom prst="rect">
            <a:avLst/>
          </a:prstGeom>
        </p:spPr>
      </p:pic>
      <p:pic>
        <p:nvPicPr>
          <p:cNvPr id="36" name="Image 35">
            <a:extLst>
              <a:ext uri="{FF2B5EF4-FFF2-40B4-BE49-F238E27FC236}">
                <a16:creationId xmlns:a16="http://schemas.microsoft.com/office/drawing/2014/main" id="{F7AFD1EE-F098-F766-7E4C-0E51A0946894}"/>
              </a:ext>
            </a:extLst>
          </p:cNvPr>
          <p:cNvPicPr>
            <a:picLocks noChangeAspect="1"/>
          </p:cNvPicPr>
          <p:nvPr/>
        </p:nvPicPr>
        <p:blipFill rotWithShape="1">
          <a:blip r:embed="rId3"/>
          <a:srcRect l="33577" t="2234" r="34650" b="34658"/>
          <a:stretch/>
        </p:blipFill>
        <p:spPr>
          <a:xfrm>
            <a:off x="942902" y="3439850"/>
            <a:ext cx="1077764" cy="1038837"/>
          </a:xfrm>
          <a:prstGeom prst="rect">
            <a:avLst/>
          </a:prstGeom>
          <a:effectLst>
            <a:outerShdw blurRad="63500" sx="102000" sy="102000" algn="ctr" rotWithShape="0">
              <a:prstClr val="black">
                <a:alpha val="40000"/>
              </a:prstClr>
            </a:outerShdw>
          </a:effectLst>
        </p:spPr>
      </p:pic>
      <p:pic>
        <p:nvPicPr>
          <p:cNvPr id="38" name="Image 37">
            <a:extLst>
              <a:ext uri="{FF2B5EF4-FFF2-40B4-BE49-F238E27FC236}">
                <a16:creationId xmlns:a16="http://schemas.microsoft.com/office/drawing/2014/main" id="{72CA39D2-B072-8C1B-78CF-EA979D02562B}"/>
              </a:ext>
            </a:extLst>
          </p:cNvPr>
          <p:cNvPicPr>
            <a:picLocks noChangeAspect="1"/>
          </p:cNvPicPr>
          <p:nvPr/>
        </p:nvPicPr>
        <p:blipFill rotWithShape="1">
          <a:blip r:embed="rId4"/>
          <a:srcRect l="30434" r="33041" b="32642"/>
          <a:stretch/>
        </p:blipFill>
        <p:spPr>
          <a:xfrm>
            <a:off x="983540" y="5458915"/>
            <a:ext cx="1118560" cy="1038837"/>
          </a:xfrm>
          <a:prstGeom prst="rect">
            <a:avLst/>
          </a:prstGeom>
          <a:effectLst>
            <a:outerShdw blurRad="63500" sx="102000" sy="102000" algn="ctr" rotWithShape="0">
              <a:prstClr val="black">
                <a:alpha val="40000"/>
              </a:prstClr>
            </a:outerShdw>
          </a:effectLst>
        </p:spPr>
      </p:pic>
      <p:pic>
        <p:nvPicPr>
          <p:cNvPr id="43" name="Image 42">
            <a:extLst>
              <a:ext uri="{FF2B5EF4-FFF2-40B4-BE49-F238E27FC236}">
                <a16:creationId xmlns:a16="http://schemas.microsoft.com/office/drawing/2014/main" id="{E2184A85-CC0B-8F2F-BFBF-AFFFB4DBAD63}"/>
              </a:ext>
            </a:extLst>
          </p:cNvPr>
          <p:cNvPicPr>
            <a:picLocks noChangeAspect="1"/>
          </p:cNvPicPr>
          <p:nvPr/>
        </p:nvPicPr>
        <p:blipFill>
          <a:blip r:embed="rId5"/>
          <a:stretch>
            <a:fillRect/>
          </a:stretch>
        </p:blipFill>
        <p:spPr>
          <a:xfrm>
            <a:off x="9907445" y="3439850"/>
            <a:ext cx="1117492" cy="1038837"/>
          </a:xfrm>
          <a:prstGeom prst="rect">
            <a:avLst/>
          </a:prstGeom>
          <a:effectLst>
            <a:outerShdw blurRad="63500" sx="102000" sy="102000" algn="ctr" rotWithShape="0">
              <a:prstClr val="black">
                <a:alpha val="40000"/>
              </a:prstClr>
            </a:outerShdw>
          </a:effectLst>
        </p:spPr>
      </p:pic>
      <p:sp>
        <p:nvSpPr>
          <p:cNvPr id="44" name="ZoneTexte 43">
            <a:extLst>
              <a:ext uri="{FF2B5EF4-FFF2-40B4-BE49-F238E27FC236}">
                <a16:creationId xmlns:a16="http://schemas.microsoft.com/office/drawing/2014/main" id="{6BDF7645-C92D-1754-8495-BC6FB393B9F5}"/>
              </a:ext>
            </a:extLst>
          </p:cNvPr>
          <p:cNvSpPr txBox="1"/>
          <p:nvPr/>
        </p:nvSpPr>
        <p:spPr>
          <a:xfrm>
            <a:off x="-1606462" y="2804142"/>
            <a:ext cx="6128084" cy="369332"/>
          </a:xfrm>
          <a:prstGeom prst="rect">
            <a:avLst/>
          </a:prstGeom>
          <a:noFill/>
        </p:spPr>
        <p:txBody>
          <a:bodyPr wrap="square">
            <a:spAutoFit/>
          </a:bodyPr>
          <a:lstStyle/>
          <a:p>
            <a:pPr algn="ctr"/>
            <a:r>
              <a:rPr lang="fr-FR" b="1" dirty="0" err="1">
                <a:solidFill>
                  <a:srgbClr val="FF0000"/>
                </a:solidFill>
              </a:rPr>
              <a:t>index.html</a:t>
            </a:r>
            <a:endParaRPr lang="fr-FR" dirty="0"/>
          </a:p>
        </p:txBody>
      </p:sp>
      <p:sp>
        <p:nvSpPr>
          <p:cNvPr id="45" name="ZoneTexte 44">
            <a:extLst>
              <a:ext uri="{FF2B5EF4-FFF2-40B4-BE49-F238E27FC236}">
                <a16:creationId xmlns:a16="http://schemas.microsoft.com/office/drawing/2014/main" id="{6D073B22-F921-1E4D-022E-BBCAFA92EE5A}"/>
              </a:ext>
            </a:extLst>
          </p:cNvPr>
          <p:cNvSpPr txBox="1"/>
          <p:nvPr/>
        </p:nvSpPr>
        <p:spPr>
          <a:xfrm>
            <a:off x="-1727349" y="4814118"/>
            <a:ext cx="6128084" cy="369332"/>
          </a:xfrm>
          <a:prstGeom prst="rect">
            <a:avLst/>
          </a:prstGeom>
          <a:noFill/>
        </p:spPr>
        <p:txBody>
          <a:bodyPr wrap="square">
            <a:spAutoFit/>
          </a:bodyPr>
          <a:lstStyle/>
          <a:p>
            <a:pPr algn="ctr"/>
            <a:r>
              <a:rPr lang="fr-FR" b="1" dirty="0" err="1">
                <a:solidFill>
                  <a:srgbClr val="FF0000"/>
                </a:solidFill>
              </a:rPr>
              <a:t>contact.html</a:t>
            </a:r>
            <a:endParaRPr lang="fr-FR" dirty="0"/>
          </a:p>
        </p:txBody>
      </p:sp>
      <p:pic>
        <p:nvPicPr>
          <p:cNvPr id="47" name="Image 46">
            <a:extLst>
              <a:ext uri="{FF2B5EF4-FFF2-40B4-BE49-F238E27FC236}">
                <a16:creationId xmlns:a16="http://schemas.microsoft.com/office/drawing/2014/main" id="{6A7E7CA0-1E9D-F8D9-5D83-CD3AC66F1C4E}"/>
              </a:ext>
            </a:extLst>
          </p:cNvPr>
          <p:cNvPicPr>
            <a:picLocks noChangeAspect="1"/>
          </p:cNvPicPr>
          <p:nvPr/>
        </p:nvPicPr>
        <p:blipFill>
          <a:blip r:embed="rId6"/>
          <a:stretch>
            <a:fillRect/>
          </a:stretch>
        </p:blipFill>
        <p:spPr>
          <a:xfrm>
            <a:off x="7033974" y="3794078"/>
            <a:ext cx="1206500" cy="317500"/>
          </a:xfrm>
          <a:prstGeom prst="rect">
            <a:avLst/>
          </a:prstGeom>
        </p:spPr>
      </p:pic>
      <p:pic>
        <p:nvPicPr>
          <p:cNvPr id="48" name="Image 47">
            <a:extLst>
              <a:ext uri="{FF2B5EF4-FFF2-40B4-BE49-F238E27FC236}">
                <a16:creationId xmlns:a16="http://schemas.microsoft.com/office/drawing/2014/main" id="{386C5443-4AD5-376D-4824-5ED964108C19}"/>
              </a:ext>
            </a:extLst>
          </p:cNvPr>
          <p:cNvPicPr>
            <a:picLocks noChangeAspect="1"/>
          </p:cNvPicPr>
          <p:nvPr/>
        </p:nvPicPr>
        <p:blipFill>
          <a:blip r:embed="rId6"/>
          <a:stretch>
            <a:fillRect/>
          </a:stretch>
        </p:blipFill>
        <p:spPr>
          <a:xfrm>
            <a:off x="7033974" y="5780600"/>
            <a:ext cx="1206500" cy="317500"/>
          </a:xfrm>
          <a:prstGeom prst="rect">
            <a:avLst/>
          </a:prstGeom>
        </p:spPr>
      </p:pic>
      <p:pic>
        <p:nvPicPr>
          <p:cNvPr id="50" name="Image 49">
            <a:extLst>
              <a:ext uri="{FF2B5EF4-FFF2-40B4-BE49-F238E27FC236}">
                <a16:creationId xmlns:a16="http://schemas.microsoft.com/office/drawing/2014/main" id="{FFC0BCCB-F799-FA58-9762-F6C179268F66}"/>
              </a:ext>
            </a:extLst>
          </p:cNvPr>
          <p:cNvPicPr>
            <a:picLocks noChangeAspect="1"/>
          </p:cNvPicPr>
          <p:nvPr/>
        </p:nvPicPr>
        <p:blipFill>
          <a:blip r:embed="rId7"/>
          <a:stretch>
            <a:fillRect/>
          </a:stretch>
        </p:blipFill>
        <p:spPr>
          <a:xfrm>
            <a:off x="9890135" y="5421977"/>
            <a:ext cx="1134802" cy="103474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99870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Formulaire de contact accessible – </a:t>
            </a:r>
            <a:r>
              <a:rPr lang="fr-FR" b="1" dirty="0" err="1">
                <a:solidFill>
                  <a:srgbClr val="FF0000"/>
                </a:solidFill>
              </a:rPr>
              <a:t>Contact.html</a:t>
            </a:r>
            <a:r>
              <a:rPr lang="fr-FR" b="1" dirty="0"/>
              <a:t> </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Accessibilité 7</a:t>
            </a:r>
          </a:p>
        </p:txBody>
      </p:sp>
      <p:sp>
        <p:nvSpPr>
          <p:cNvPr id="8" name="ZoneTexte 7">
            <a:extLst>
              <a:ext uri="{FF2B5EF4-FFF2-40B4-BE49-F238E27FC236}">
                <a16:creationId xmlns:a16="http://schemas.microsoft.com/office/drawing/2014/main" id="{231C4DA3-2EE1-9462-D37E-4C8DAE227CE2}"/>
              </a:ext>
            </a:extLst>
          </p:cNvPr>
          <p:cNvSpPr txBox="1"/>
          <p:nvPr/>
        </p:nvSpPr>
        <p:spPr>
          <a:xfrm>
            <a:off x="468367" y="2398590"/>
            <a:ext cx="1978427" cy="276999"/>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3" y="1172665"/>
            <a:ext cx="9857874" cy="461665"/>
          </a:xfrm>
          <a:prstGeom prst="rect">
            <a:avLst/>
          </a:prstGeom>
          <a:noFill/>
        </p:spPr>
        <p:txBody>
          <a:bodyPr wrap="square" rtlCol="0">
            <a:spAutoFit/>
          </a:bodyPr>
          <a:lstStyle/>
          <a:p>
            <a:pPr algn="ctr"/>
            <a:r>
              <a:rPr lang="fr-FR" sz="1200" dirty="0"/>
              <a:t>Le formulaire de contact doit être compréhensible par les technologies d'assistance, les personnes avec des problème de motricité ou souffrant de problème de vision</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9558323" y="2398590"/>
            <a:ext cx="2069926" cy="276999"/>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Nouvel indice de performance</a:t>
            </a: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endCxn id="15" idx="1"/>
          </p:cNvCxnSpPr>
          <p:nvPr/>
        </p:nvCxnSpPr>
        <p:spPr>
          <a:xfrm>
            <a:off x="2446794" y="2537089"/>
            <a:ext cx="711152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2398590"/>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sp>
        <p:nvSpPr>
          <p:cNvPr id="11" name="Rectangle 10">
            <a:extLst>
              <a:ext uri="{FF2B5EF4-FFF2-40B4-BE49-F238E27FC236}">
                <a16:creationId xmlns:a16="http://schemas.microsoft.com/office/drawing/2014/main" id="{659553A7-3FA9-5C9C-922C-9EB87EB782E3}"/>
              </a:ext>
            </a:extLst>
          </p:cNvPr>
          <p:cNvSpPr/>
          <p:nvPr/>
        </p:nvSpPr>
        <p:spPr>
          <a:xfrm>
            <a:off x="2558716" y="2814089"/>
            <a:ext cx="6874042" cy="392359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B05B67F1-BA2E-60F4-9CD6-8DE0D690B235}"/>
              </a:ext>
            </a:extLst>
          </p:cNvPr>
          <p:cNvCxnSpPr>
            <a:cxnSpLocks/>
            <a:stCxn id="11" idx="0"/>
            <a:endCxn id="11" idx="2"/>
          </p:cNvCxnSpPr>
          <p:nvPr/>
        </p:nvCxnSpPr>
        <p:spPr>
          <a:xfrm>
            <a:off x="5995737" y="2814089"/>
            <a:ext cx="0" cy="3923596"/>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CE05185C-0AD9-085D-A266-4689E63619CF}"/>
              </a:ext>
            </a:extLst>
          </p:cNvPr>
          <p:cNvSpPr txBox="1"/>
          <p:nvPr/>
        </p:nvSpPr>
        <p:spPr>
          <a:xfrm>
            <a:off x="4213073" y="2819858"/>
            <a:ext cx="534121" cy="276999"/>
          </a:xfrm>
          <a:prstGeom prst="rect">
            <a:avLst/>
          </a:prstGeom>
          <a:noFill/>
        </p:spPr>
        <p:txBody>
          <a:bodyPr wrap="none" rtlCol="0">
            <a:spAutoFit/>
          </a:bodyPr>
          <a:lstStyle/>
          <a:p>
            <a:r>
              <a:rPr lang="fr-FR" sz="1200" dirty="0"/>
              <a:t>Initial</a:t>
            </a:r>
          </a:p>
        </p:txBody>
      </p:sp>
      <p:sp>
        <p:nvSpPr>
          <p:cNvPr id="17" name="ZoneTexte 16">
            <a:extLst>
              <a:ext uri="{FF2B5EF4-FFF2-40B4-BE49-F238E27FC236}">
                <a16:creationId xmlns:a16="http://schemas.microsoft.com/office/drawing/2014/main" id="{B6D5396D-F2DD-FD68-B5FB-EE46753EB14F}"/>
              </a:ext>
            </a:extLst>
          </p:cNvPr>
          <p:cNvSpPr txBox="1"/>
          <p:nvPr/>
        </p:nvSpPr>
        <p:spPr>
          <a:xfrm>
            <a:off x="7474439" y="2819858"/>
            <a:ext cx="479618" cy="276999"/>
          </a:xfrm>
          <a:prstGeom prst="rect">
            <a:avLst/>
          </a:prstGeom>
          <a:noFill/>
        </p:spPr>
        <p:txBody>
          <a:bodyPr wrap="none" rtlCol="0">
            <a:spAutoFit/>
          </a:bodyPr>
          <a:lstStyle/>
          <a:p>
            <a:r>
              <a:rPr lang="fr-FR" sz="1200" dirty="0"/>
              <a:t>Final</a:t>
            </a:r>
          </a:p>
        </p:txBody>
      </p:sp>
      <p:pic>
        <p:nvPicPr>
          <p:cNvPr id="50" name="Image 49">
            <a:extLst>
              <a:ext uri="{FF2B5EF4-FFF2-40B4-BE49-F238E27FC236}">
                <a16:creationId xmlns:a16="http://schemas.microsoft.com/office/drawing/2014/main" id="{FFC0BCCB-F799-FA58-9762-F6C179268F66}"/>
              </a:ext>
            </a:extLst>
          </p:cNvPr>
          <p:cNvPicPr>
            <a:picLocks noChangeAspect="1"/>
          </p:cNvPicPr>
          <p:nvPr/>
        </p:nvPicPr>
        <p:blipFill>
          <a:blip r:embed="rId2"/>
          <a:stretch>
            <a:fillRect/>
          </a:stretch>
        </p:blipFill>
        <p:spPr>
          <a:xfrm>
            <a:off x="890179" y="4315005"/>
            <a:ext cx="1134802" cy="1034746"/>
          </a:xfrm>
          <a:prstGeom prst="rect">
            <a:avLst/>
          </a:prstGeom>
          <a:effectLst>
            <a:outerShdw blurRad="63500" sx="102000" sy="102000" algn="ctr" rotWithShape="0">
              <a:prstClr val="black">
                <a:alpha val="40000"/>
              </a:prstClr>
            </a:outerShdw>
          </a:effectLst>
        </p:spPr>
      </p:pic>
      <p:pic>
        <p:nvPicPr>
          <p:cNvPr id="20" name="Image 19">
            <a:extLst>
              <a:ext uri="{FF2B5EF4-FFF2-40B4-BE49-F238E27FC236}">
                <a16:creationId xmlns:a16="http://schemas.microsoft.com/office/drawing/2014/main" id="{5602232C-B834-2854-8C59-892B7B39667A}"/>
              </a:ext>
            </a:extLst>
          </p:cNvPr>
          <p:cNvPicPr>
            <a:picLocks noChangeAspect="1"/>
          </p:cNvPicPr>
          <p:nvPr/>
        </p:nvPicPr>
        <p:blipFill>
          <a:blip r:embed="rId3"/>
          <a:stretch>
            <a:fillRect/>
          </a:stretch>
        </p:blipFill>
        <p:spPr>
          <a:xfrm>
            <a:off x="6746085" y="3181262"/>
            <a:ext cx="1936327" cy="3468551"/>
          </a:xfrm>
          <a:prstGeom prst="rect">
            <a:avLst/>
          </a:prstGeom>
        </p:spPr>
      </p:pic>
      <p:pic>
        <p:nvPicPr>
          <p:cNvPr id="28" name="Image 27">
            <a:extLst>
              <a:ext uri="{FF2B5EF4-FFF2-40B4-BE49-F238E27FC236}">
                <a16:creationId xmlns:a16="http://schemas.microsoft.com/office/drawing/2014/main" id="{3A58D9E0-D76E-386B-8BB2-E2F1F665C88C}"/>
              </a:ext>
            </a:extLst>
          </p:cNvPr>
          <p:cNvPicPr>
            <a:picLocks noChangeAspect="1"/>
          </p:cNvPicPr>
          <p:nvPr/>
        </p:nvPicPr>
        <p:blipFill>
          <a:blip r:embed="rId4"/>
          <a:stretch>
            <a:fillRect/>
          </a:stretch>
        </p:blipFill>
        <p:spPr>
          <a:xfrm>
            <a:off x="2935778" y="3181261"/>
            <a:ext cx="2853960" cy="3468551"/>
          </a:xfrm>
          <a:prstGeom prst="rect">
            <a:avLst/>
          </a:prstGeom>
        </p:spPr>
      </p:pic>
      <p:pic>
        <p:nvPicPr>
          <p:cNvPr id="31" name="Image 30">
            <a:extLst>
              <a:ext uri="{FF2B5EF4-FFF2-40B4-BE49-F238E27FC236}">
                <a16:creationId xmlns:a16="http://schemas.microsoft.com/office/drawing/2014/main" id="{CE4A14C2-7EE0-5A71-8535-4B6A16AF561F}"/>
              </a:ext>
            </a:extLst>
          </p:cNvPr>
          <p:cNvPicPr>
            <a:picLocks noChangeAspect="1"/>
          </p:cNvPicPr>
          <p:nvPr/>
        </p:nvPicPr>
        <p:blipFill>
          <a:blip r:embed="rId5"/>
          <a:stretch>
            <a:fillRect/>
          </a:stretch>
        </p:blipFill>
        <p:spPr>
          <a:xfrm>
            <a:off x="10025885" y="4288864"/>
            <a:ext cx="1134802" cy="103474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5449576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5770</TotalTime>
  <Words>765</Words>
  <Application>Microsoft Macintosh PowerPoint</Application>
  <PresentationFormat>Grand écran</PresentationFormat>
  <Paragraphs>132</Paragraphs>
  <Slides>15</Slides>
  <Notes>7</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15</vt:i4>
      </vt:variant>
    </vt:vector>
  </HeadingPairs>
  <TitlesOfParts>
    <vt:vector size="19" baseType="lpstr">
      <vt:lpstr>Arial</vt:lpstr>
      <vt:lpstr>Calibri</vt:lpstr>
      <vt:lpstr>Calibri Light</vt:lpstr>
      <vt:lpstr>Thème Office</vt:lpstr>
      <vt:lpstr>Rapport d’optimisation du site La Panthère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d’optimisation du site La Panthère</dc:title>
  <dc:creator>Microsoft Office User</dc:creator>
  <cp:lastModifiedBy>Microsoft Office User</cp:lastModifiedBy>
  <cp:revision>11</cp:revision>
  <dcterms:created xsi:type="dcterms:W3CDTF">2022-09-01T13:52:27Z</dcterms:created>
  <dcterms:modified xsi:type="dcterms:W3CDTF">2022-09-05T14:02:53Z</dcterms:modified>
</cp:coreProperties>
</file>